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notesSlides/notesSlide8.xml" ContentType="application/vnd.openxmlformats-officedocument.presentationml.notesSlide+xml"/>
  <Override PartName="/ppt/diagrams/data4.xml" ContentType="application/vnd.openxmlformats-officedocument.drawingml.diagramData+xml"/>
  <Override PartName="/ppt/notesSlides/notesSlide9.xml" ContentType="application/vnd.openxmlformats-officedocument.presentationml.notesSlide+xml"/>
  <Override PartName="/ppt/diagrams/data5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73" r:id="rId2"/>
    <p:sldId id="363" r:id="rId3"/>
    <p:sldId id="294" r:id="rId4"/>
    <p:sldId id="365" r:id="rId5"/>
    <p:sldId id="301" r:id="rId6"/>
    <p:sldId id="362" r:id="rId7"/>
    <p:sldId id="325" r:id="rId8"/>
    <p:sldId id="324" r:id="rId9"/>
    <p:sldId id="306" r:id="rId10"/>
    <p:sldId id="359" r:id="rId11"/>
    <p:sldId id="299" r:id="rId12"/>
    <p:sldId id="313" r:id="rId13"/>
    <p:sldId id="322" r:id="rId14"/>
    <p:sldId id="317" r:id="rId15"/>
    <p:sldId id="316" r:id="rId16"/>
    <p:sldId id="318" r:id="rId17"/>
    <p:sldId id="355" r:id="rId18"/>
    <p:sldId id="305" r:id="rId19"/>
    <p:sldId id="323" r:id="rId20"/>
    <p:sldId id="295" r:id="rId21"/>
    <p:sldId id="304" r:id="rId22"/>
    <p:sldId id="320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80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928" autoAdjust="0"/>
    <p:restoredTop sz="94660"/>
  </p:normalViewPr>
  <p:slideViewPr>
    <p:cSldViewPr snapToGrid="0" showGuides="1">
      <p:cViewPr varScale="1">
        <p:scale>
          <a:sx n="68" d="100"/>
          <a:sy n="68" d="100"/>
        </p:scale>
        <p:origin x="-132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2" d="100"/>
        <a:sy n="62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E5F29D5-E545-46A3-A34D-114F8CF91EE1}" type="doc">
      <dgm:prSet loTypeId="urn:microsoft.com/office/officeart/2005/8/layout/matrix3" loCatId="matrix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B5C9031D-67FA-45AB-B473-792D8EB1F978}" type="pres">
      <dgm:prSet presAssocID="{BE5F29D5-E545-46A3-A34D-114F8CF91EE1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E30F301C-C872-40CE-B2F3-F77B4B956409}" type="presOf" srcId="{BE5F29D5-E545-46A3-A34D-114F8CF91EE1}" destId="{B5C9031D-67FA-45AB-B473-792D8EB1F978}" srcOrd="0" destOrd="0" presId="urn:microsoft.com/office/officeart/2005/8/layout/matrix3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E5F29D5-E545-46A3-A34D-114F8CF91EE1}" type="doc">
      <dgm:prSet loTypeId="urn:microsoft.com/office/officeart/2005/8/layout/matrix3" loCatId="matrix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B5C9031D-67FA-45AB-B473-792D8EB1F978}" type="pres">
      <dgm:prSet presAssocID="{BE5F29D5-E545-46A3-A34D-114F8CF91EE1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3C951C07-9A10-43CC-B971-CCBC31729FE9}" type="presOf" srcId="{BE5F29D5-E545-46A3-A34D-114F8CF91EE1}" destId="{B5C9031D-67FA-45AB-B473-792D8EB1F978}" srcOrd="0" destOrd="0" presId="urn:microsoft.com/office/officeart/2005/8/layout/matrix3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E5F29D5-E545-46A3-A34D-114F8CF91EE1}" type="doc">
      <dgm:prSet loTypeId="urn:microsoft.com/office/officeart/2005/8/layout/matrix3" loCatId="matrix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B5C9031D-67FA-45AB-B473-792D8EB1F978}" type="pres">
      <dgm:prSet presAssocID="{BE5F29D5-E545-46A3-A34D-114F8CF91EE1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1CB6470A-46B7-475A-B9C7-93C51AA78A89}" type="presOf" srcId="{BE5F29D5-E545-46A3-A34D-114F8CF91EE1}" destId="{B5C9031D-67FA-45AB-B473-792D8EB1F978}" srcOrd="0" destOrd="0" presId="urn:microsoft.com/office/officeart/2005/8/layout/matrix3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E5F29D5-E545-46A3-A34D-114F8CF91EE1}" type="doc">
      <dgm:prSet loTypeId="urn:microsoft.com/office/officeart/2005/8/layout/matrix3" loCatId="matrix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B5C9031D-67FA-45AB-B473-792D8EB1F978}" type="pres">
      <dgm:prSet presAssocID="{BE5F29D5-E545-46A3-A34D-114F8CF91EE1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52A1AC66-18B3-4183-9213-FC0D87DDB4FA}" type="presOf" srcId="{BE5F29D5-E545-46A3-A34D-114F8CF91EE1}" destId="{B5C9031D-67FA-45AB-B473-792D8EB1F978}" srcOrd="0" destOrd="0" presId="urn:microsoft.com/office/officeart/2005/8/layout/matrix3"/>
  </dgm:cxnLst>
  <dgm:bg/>
  <dgm:whole/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E5F29D5-E545-46A3-A34D-114F8CF91EE1}" type="doc">
      <dgm:prSet loTypeId="urn:microsoft.com/office/officeart/2005/8/layout/matrix3" loCatId="matrix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B5C9031D-67FA-45AB-B473-792D8EB1F978}" type="pres">
      <dgm:prSet presAssocID="{BE5F29D5-E545-46A3-A34D-114F8CF91EE1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ECA192D5-BC2F-4B77-9498-CCDB2005435B}" type="presOf" srcId="{BE5F29D5-E545-46A3-A34D-114F8CF91EE1}" destId="{B5C9031D-67FA-45AB-B473-792D8EB1F978}" srcOrd="0" destOrd="0" presId="urn:microsoft.com/office/officeart/2005/8/layout/matrix3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634657-A132-46C6-805B-0368D4B6D46F}" type="datetimeFigureOut">
              <a:rPr lang="ru-RU" smtClean="0"/>
              <a:pPr/>
              <a:t>01.12.2023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F19D93-8D52-48D4-9486-B90C1A2407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83271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9ECDD2-5EB0-4C5C-A5E3-300580B2E302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249996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9ECDD2-5EB0-4C5C-A5E3-300580B2E302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085378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9ECDD2-5EB0-4C5C-A5E3-300580B2E302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085378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9ECDD2-5EB0-4C5C-A5E3-300580B2E302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364422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9ECDD2-5EB0-4C5C-A5E3-300580B2E302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364422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9ECDD2-5EB0-4C5C-A5E3-300580B2E302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624667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9ECDD2-5EB0-4C5C-A5E3-300580B2E302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085378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9ECDD2-5EB0-4C5C-A5E3-300580B2E302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085378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9ECDD2-5EB0-4C5C-A5E3-300580B2E302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085378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38FAF-4241-4AE0-96B3-D6B78C462B90}" type="datetimeFigureOut">
              <a:rPr lang="ru-RU" smtClean="0"/>
              <a:pPr/>
              <a:t>01.12.2023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1B087-2FEF-4484-B4EF-CF733B866C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109503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38FAF-4241-4AE0-96B3-D6B78C462B90}" type="datetimeFigureOut">
              <a:rPr lang="ru-RU" smtClean="0"/>
              <a:pPr/>
              <a:t>01.12.2023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1B087-2FEF-4484-B4EF-CF733B866C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075562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38FAF-4241-4AE0-96B3-D6B78C462B90}" type="datetimeFigureOut">
              <a:rPr lang="ru-RU" smtClean="0"/>
              <a:pPr/>
              <a:t>01.12.2023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1B087-2FEF-4484-B4EF-CF733B866C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851958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38FAF-4241-4AE0-96B3-D6B78C462B90}" type="datetimeFigureOut">
              <a:rPr lang="ru-RU" smtClean="0"/>
              <a:pPr/>
              <a:t>01.12.2023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1B087-2FEF-4484-B4EF-CF733B866C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719791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38FAF-4241-4AE0-96B3-D6B78C462B90}" type="datetimeFigureOut">
              <a:rPr lang="ru-RU" smtClean="0"/>
              <a:pPr/>
              <a:t>01.12.2023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1B087-2FEF-4484-B4EF-CF733B866C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477752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38FAF-4241-4AE0-96B3-D6B78C462B90}" type="datetimeFigureOut">
              <a:rPr lang="ru-RU" smtClean="0"/>
              <a:pPr/>
              <a:t>01.12.2023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1B087-2FEF-4484-B4EF-CF733B866C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758299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38FAF-4241-4AE0-96B3-D6B78C462B90}" type="datetimeFigureOut">
              <a:rPr lang="ru-RU" smtClean="0"/>
              <a:pPr/>
              <a:t>01.12.2023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1B087-2FEF-4484-B4EF-CF733B866C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111360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38FAF-4241-4AE0-96B3-D6B78C462B90}" type="datetimeFigureOut">
              <a:rPr lang="ru-RU" smtClean="0"/>
              <a:pPr/>
              <a:t>01.12.2023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1B087-2FEF-4484-B4EF-CF733B866C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825205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38FAF-4241-4AE0-96B3-D6B78C462B90}" type="datetimeFigureOut">
              <a:rPr lang="ru-RU" smtClean="0"/>
              <a:pPr/>
              <a:t>01.12.2023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1B087-2FEF-4484-B4EF-CF733B866C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075107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38FAF-4241-4AE0-96B3-D6B78C462B90}" type="datetimeFigureOut">
              <a:rPr lang="ru-RU" smtClean="0"/>
              <a:pPr/>
              <a:t>01.12.2023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1B087-2FEF-4484-B4EF-CF733B866C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0722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38FAF-4241-4AE0-96B3-D6B78C462B90}" type="datetimeFigureOut">
              <a:rPr lang="ru-RU" smtClean="0"/>
              <a:pPr/>
              <a:t>01.12.2023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1B087-2FEF-4484-B4EF-CF733B866C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336125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E38FAF-4241-4AE0-96B3-D6B78C462B90}" type="datetimeFigureOut">
              <a:rPr lang="ru-RU" smtClean="0"/>
              <a:pPr/>
              <a:t>01.12.2023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F1B087-2FEF-4484-B4EF-CF733B866C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05464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2.pn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Relationship Id="rId9" Type="http://schemas.openxmlformats.org/officeDocument/2006/relationships/image" Target="../media/image19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2.png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Relationship Id="rId9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5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.png"/><Relationship Id="rId7" Type="http://schemas.openxmlformats.org/officeDocument/2006/relationships/diagramColors" Target="../diagrams/colors5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Relationship Id="rId9" Type="http://schemas.openxmlformats.org/officeDocument/2006/relationships/image" Target="../media/image2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image" Target="../media/image2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2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Relationship Id="rId9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529" y="-594"/>
            <a:ext cx="12193057" cy="68585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673" y="60702"/>
            <a:ext cx="10515600" cy="4964864"/>
          </a:xfrm>
        </p:spPr>
        <p:txBody>
          <a:bodyPr>
            <a:normAutofit/>
          </a:bodyPr>
          <a:lstStyle/>
          <a:p>
            <a:pPr algn="ctr"/>
            <a:r>
              <a:rPr lang="ba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Баймаҡ ҡалаһының балалар үҫтереү үҙәге</a:t>
            </a:r>
            <a:br>
              <a:rPr lang="ba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ba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«Айыуҡай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баҡсаһы</a:t>
            </a:r>
            <a:r>
              <a:rPr lang="ba-RU" b="1" dirty="0" smtClean="0">
                <a:solidFill>
                  <a:srgbClr val="C00000"/>
                </a:solidFill>
              </a:rPr>
              <a:t/>
            </a:r>
            <a:br>
              <a:rPr lang="ba-RU" b="1" dirty="0" smtClean="0">
                <a:solidFill>
                  <a:srgbClr val="C00000"/>
                </a:solidFill>
              </a:rPr>
            </a:br>
            <a:r>
              <a:rPr lang="ba-RU" b="1" dirty="0" smtClean="0">
                <a:solidFill>
                  <a:srgbClr val="C00000"/>
                </a:solidFill>
              </a:rPr>
              <a:t/>
            </a:r>
            <a:br>
              <a:rPr lang="ba-RU" b="1" dirty="0" smtClean="0">
                <a:solidFill>
                  <a:srgbClr val="C00000"/>
                </a:solidFill>
              </a:rPr>
            </a:br>
            <a:r>
              <a:rPr lang="ba-RU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“Урал батыр”эпосы – әхлаҡи-патриотик тәрбиә сығанағы</a:t>
            </a:r>
            <a:br>
              <a:rPr lang="ba-RU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241709" y="3958390"/>
            <a:ext cx="3953513" cy="213435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ba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ba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ba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Әлбәкова Г.Ш.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,</a:t>
            </a:r>
          </a:p>
          <a:p>
            <a:pPr marL="0" indent="0">
              <a:buNone/>
            </a:pPr>
            <a:r>
              <a:rPr lang="ba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өлкән тәрбиәсе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20647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071" r="11889"/>
          <a:stretch/>
        </p:blipFill>
        <p:spPr>
          <a:xfrm>
            <a:off x="1252024" y="1093671"/>
            <a:ext cx="4475502" cy="311256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492" r="7985"/>
          <a:stretch/>
        </p:blipFill>
        <p:spPr>
          <a:xfrm>
            <a:off x="6195333" y="2504050"/>
            <a:ext cx="4558121" cy="3256083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59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211" y="463345"/>
            <a:ext cx="5549636" cy="376715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72993" y="2999905"/>
            <a:ext cx="5223073" cy="34046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2" y="365125"/>
            <a:ext cx="10515600" cy="5963104"/>
          </a:xfrm>
        </p:spPr>
        <p:txBody>
          <a:bodyPr>
            <a:scene3d>
              <a:camera prst="orthographicFront"/>
              <a:lightRig rig="threePt" dir="t"/>
            </a:scene3d>
            <a:sp3d extrusionH="57150">
              <a:extrusionClr>
                <a:srgbClr val="002060"/>
              </a:extrusionClr>
            </a:sp3d>
          </a:bodyPr>
          <a:lstStyle/>
          <a:p>
            <a:pPr algn="ctr"/>
            <a:r>
              <a:rPr lang="ba-RU" dirty="0" smtClean="0"/>
              <a:t> </a:t>
            </a:r>
            <a:r>
              <a:rPr lang="ba-RU" b="1" dirty="0" smtClean="0">
                <a:solidFill>
                  <a:srgbClr val="002060"/>
                </a:solidFill>
                <a:latin typeface="Palatino Linotype" panose="02040502050505030304" pitchFamily="18" charset="0"/>
              </a:rPr>
              <a:t>Иғтибарығыҙ өсөн рәхмәт!</a:t>
            </a:r>
            <a:endParaRPr lang="ru-RU" b="1" dirty="0">
              <a:solidFill>
                <a:srgbClr val="002060"/>
              </a:solidFill>
              <a:latin typeface="Palatino Linotype" panose="02040502050505030304" pitchFamily="18" charset="0"/>
            </a:endParaRPr>
          </a:p>
        </p:txBody>
      </p:sp>
      <p:pic>
        <p:nvPicPr>
          <p:cNvPr id="3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4853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050027" y="1637071"/>
            <a:ext cx="797887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ba-RU" sz="6600" b="1" dirty="0" smtClean="0">
              <a:solidFill>
                <a:srgbClr val="002060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47136" y="1740310"/>
            <a:ext cx="10087897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ba-RU" sz="4400" i="1" dirty="0" smtClean="0">
              <a:latin typeface="Palatino Linotype" panose="02040502050505030304" pitchFamily="18" charset="0"/>
            </a:endParaRPr>
          </a:p>
          <a:p>
            <a:pPr algn="ctr"/>
            <a:r>
              <a:rPr lang="en-US" sz="4400" b="1" dirty="0">
                <a:solidFill>
                  <a:srgbClr val="002060"/>
                </a:solidFill>
                <a:latin typeface="Palatino Linotype" panose="02040502050505030304" pitchFamily="18" charset="0"/>
              </a:rPr>
              <a:t/>
            </a:r>
            <a:br>
              <a:rPr lang="en-US" sz="4400" b="1" dirty="0">
                <a:solidFill>
                  <a:srgbClr val="002060"/>
                </a:solidFill>
                <a:latin typeface="Palatino Linotype" panose="02040502050505030304" pitchFamily="18" charset="0"/>
              </a:rPr>
            </a:br>
            <a:endParaRPr lang="ru-RU" sz="4400" b="1" dirty="0">
              <a:solidFill>
                <a:srgbClr val="002060"/>
              </a:solidFill>
              <a:latin typeface="Palatino Linotype" panose="0204050205050503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0806"/>
          <a:stretch>
            <a:fillRect/>
          </a:stretch>
        </p:blipFill>
        <p:spPr>
          <a:xfrm>
            <a:off x="714375" y="528491"/>
            <a:ext cx="4738050" cy="33653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6572250" y="533400"/>
            <a:ext cx="5201953" cy="246697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a-RU" sz="6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Palatino Linotype" pitchFamily="18" charset="0"/>
                <a:ea typeface="+mj-ea"/>
                <a:cs typeface="+mj-cs"/>
              </a:rPr>
              <a:t>Коридорҙың биҙәлеше</a:t>
            </a:r>
            <a:endParaRPr kumimoji="0" lang="ru-RU" sz="6000" b="0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Palatino Linotype" pitchFamily="18" charset="0"/>
              <a:ea typeface="+mj-ea"/>
              <a:cs typeface="+mj-cs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86349" y="4042246"/>
            <a:ext cx="5095875" cy="2466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725333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2" y="365125"/>
            <a:ext cx="10515600" cy="5963104"/>
          </a:xfrm>
        </p:spPr>
        <p:txBody>
          <a:bodyPr>
            <a:scene3d>
              <a:camera prst="orthographicFront"/>
              <a:lightRig rig="threePt" dir="t"/>
            </a:scene3d>
            <a:sp3d extrusionH="57150">
              <a:extrusionClr>
                <a:srgbClr val="002060"/>
              </a:extrusionClr>
            </a:sp3d>
          </a:bodyPr>
          <a:lstStyle/>
          <a:p>
            <a:pPr algn="ctr"/>
            <a:r>
              <a:rPr lang="ba-RU" dirty="0" smtClean="0"/>
              <a:t> </a:t>
            </a:r>
            <a:r>
              <a:rPr lang="ba-RU" b="1" dirty="0" smtClean="0">
                <a:solidFill>
                  <a:srgbClr val="002060"/>
                </a:solidFill>
                <a:latin typeface="Palatino Linotype" panose="02040502050505030304" pitchFamily="18" charset="0"/>
              </a:rPr>
              <a:t>Иғтибарығыҙ өсөн рәхмәт!</a:t>
            </a:r>
            <a:endParaRPr lang="ru-RU" b="1" dirty="0">
              <a:solidFill>
                <a:srgbClr val="002060"/>
              </a:solidFill>
              <a:latin typeface="Palatino Linotype" panose="02040502050505030304" pitchFamily="18" charset="0"/>
            </a:endParaRPr>
          </a:p>
        </p:txBody>
      </p:sp>
      <p:pic>
        <p:nvPicPr>
          <p:cNvPr id="3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4853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050027" y="1637071"/>
            <a:ext cx="797887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ba-RU" sz="6600" b="1" dirty="0" smtClean="0">
              <a:solidFill>
                <a:srgbClr val="002060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47136" y="1740310"/>
            <a:ext cx="10087897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ba-RU" sz="4400" i="1" dirty="0" smtClean="0">
              <a:latin typeface="Palatino Linotype" panose="02040502050505030304" pitchFamily="18" charset="0"/>
            </a:endParaRPr>
          </a:p>
          <a:p>
            <a:pPr algn="ctr"/>
            <a:r>
              <a:rPr lang="en-US" sz="4400" b="1" dirty="0">
                <a:solidFill>
                  <a:srgbClr val="002060"/>
                </a:solidFill>
                <a:latin typeface="Palatino Linotype" panose="02040502050505030304" pitchFamily="18" charset="0"/>
              </a:rPr>
              <a:t/>
            </a:r>
            <a:br>
              <a:rPr lang="en-US" sz="4400" b="1" dirty="0">
                <a:solidFill>
                  <a:srgbClr val="002060"/>
                </a:solidFill>
                <a:latin typeface="Palatino Linotype" panose="02040502050505030304" pitchFamily="18" charset="0"/>
              </a:rPr>
            </a:br>
            <a:endParaRPr lang="ru-RU" sz="4400" b="1" dirty="0">
              <a:solidFill>
                <a:srgbClr val="002060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9129932" y="533401"/>
            <a:ext cx="2644271" cy="63421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4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6000" b="0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Palatino Linotype" pitchFamily="18" charset="0"/>
              <a:ea typeface="+mj-ea"/>
              <a:cs typeface="+mj-c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15134" y="787791"/>
            <a:ext cx="9841744" cy="55338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725333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2" y="365125"/>
            <a:ext cx="10515600" cy="5963104"/>
          </a:xfrm>
        </p:spPr>
        <p:txBody>
          <a:bodyPr>
            <a:scene3d>
              <a:camera prst="orthographicFront"/>
              <a:lightRig rig="threePt" dir="t"/>
            </a:scene3d>
            <a:sp3d extrusionH="57150">
              <a:extrusionClr>
                <a:srgbClr val="002060"/>
              </a:extrusionClr>
            </a:sp3d>
          </a:bodyPr>
          <a:lstStyle/>
          <a:p>
            <a:pPr algn="ctr"/>
            <a:r>
              <a:rPr lang="ba-RU" dirty="0" smtClean="0"/>
              <a:t> </a:t>
            </a:r>
            <a:r>
              <a:rPr lang="ba-RU" b="1" dirty="0" smtClean="0">
                <a:solidFill>
                  <a:srgbClr val="002060"/>
                </a:solidFill>
                <a:latin typeface="Palatino Linotype" panose="02040502050505030304" pitchFamily="18" charset="0"/>
              </a:rPr>
              <a:t>Иғтибарығыҙ өсөн рәхмәт!</a:t>
            </a:r>
            <a:endParaRPr lang="ru-RU" b="1" dirty="0">
              <a:solidFill>
                <a:srgbClr val="002060"/>
              </a:solidFill>
              <a:latin typeface="Palatino Linotype" panose="02040502050505030304" pitchFamily="18" charset="0"/>
            </a:endParaRPr>
          </a:p>
        </p:txBody>
      </p:sp>
      <p:pic>
        <p:nvPicPr>
          <p:cNvPr id="3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4805" y="0"/>
            <a:ext cx="1224853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050027" y="1637071"/>
            <a:ext cx="797887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ba-RU" sz="6600" b="1" dirty="0" smtClean="0">
              <a:solidFill>
                <a:srgbClr val="002060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47136" y="1740310"/>
            <a:ext cx="10087897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ba-RU" sz="4400" i="1" dirty="0" smtClean="0">
              <a:latin typeface="Palatino Linotype" panose="02040502050505030304" pitchFamily="18" charset="0"/>
            </a:endParaRPr>
          </a:p>
          <a:p>
            <a:pPr algn="ctr"/>
            <a:r>
              <a:rPr lang="en-US" sz="4400" b="1" dirty="0">
                <a:solidFill>
                  <a:srgbClr val="002060"/>
                </a:solidFill>
                <a:latin typeface="Palatino Linotype" panose="02040502050505030304" pitchFamily="18" charset="0"/>
              </a:rPr>
              <a:t/>
            </a:r>
            <a:br>
              <a:rPr lang="en-US" sz="4400" b="1" dirty="0">
                <a:solidFill>
                  <a:srgbClr val="002060"/>
                </a:solidFill>
                <a:latin typeface="Palatino Linotype" panose="02040502050505030304" pitchFamily="18" charset="0"/>
              </a:rPr>
            </a:br>
            <a:endParaRPr lang="ru-RU" sz="4400" b="1" dirty="0">
              <a:solidFill>
                <a:srgbClr val="002060"/>
              </a:solidFill>
              <a:latin typeface="Palatino Linotype" panose="02040502050505030304" pitchFamily="18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7456" y="1293566"/>
            <a:ext cx="10883245" cy="52674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457199" y="274638"/>
            <a:ext cx="1110948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a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Palatino Linotype" pitchFamily="18" charset="0"/>
                <a:ea typeface="+mj-ea"/>
                <a:cs typeface="+mj-cs"/>
              </a:rPr>
              <a:t>Йәнбирҙе менән Йәнбикә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Palatino Linotype" pitchFamily="18" charset="0"/>
              <a:ea typeface="+mj-ea"/>
              <a:cs typeface="+mj-cs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9856" y="1445966"/>
            <a:ext cx="10883245" cy="52674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1515940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2" y="365125"/>
            <a:ext cx="10515600" cy="5963104"/>
          </a:xfrm>
        </p:spPr>
        <p:txBody>
          <a:bodyPr>
            <a:scene3d>
              <a:camera prst="orthographicFront"/>
              <a:lightRig rig="threePt" dir="t"/>
            </a:scene3d>
            <a:sp3d extrusionH="57150">
              <a:extrusionClr>
                <a:srgbClr val="002060"/>
              </a:extrusionClr>
            </a:sp3d>
          </a:bodyPr>
          <a:lstStyle/>
          <a:p>
            <a:pPr algn="ctr"/>
            <a:r>
              <a:rPr lang="ba-RU" dirty="0" smtClean="0"/>
              <a:t> </a:t>
            </a:r>
            <a:r>
              <a:rPr lang="ba-RU" b="1" dirty="0" smtClean="0">
                <a:solidFill>
                  <a:srgbClr val="002060"/>
                </a:solidFill>
                <a:latin typeface="Palatino Linotype" panose="02040502050505030304" pitchFamily="18" charset="0"/>
              </a:rPr>
              <a:t>Иғтибарығыҙ өсөн рәхмәт!</a:t>
            </a:r>
            <a:endParaRPr lang="ru-RU" b="1" dirty="0">
              <a:solidFill>
                <a:srgbClr val="002060"/>
              </a:solidFill>
              <a:latin typeface="Palatino Linotype" panose="02040502050505030304" pitchFamily="18" charset="0"/>
            </a:endParaRPr>
          </a:p>
        </p:txBody>
      </p:sp>
      <p:pic>
        <p:nvPicPr>
          <p:cNvPr id="3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6537" y="0"/>
            <a:ext cx="1224853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050027" y="1637071"/>
            <a:ext cx="797887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ba-RU" sz="6600" b="1" dirty="0" smtClean="0">
              <a:solidFill>
                <a:srgbClr val="002060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47136" y="1740310"/>
            <a:ext cx="10087897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ba-RU" sz="4400" i="1" dirty="0" smtClean="0">
              <a:latin typeface="Palatino Linotype" panose="02040502050505030304" pitchFamily="18" charset="0"/>
            </a:endParaRPr>
          </a:p>
          <a:p>
            <a:pPr algn="ctr"/>
            <a:r>
              <a:rPr lang="en-US" sz="4400" b="1" dirty="0">
                <a:solidFill>
                  <a:srgbClr val="002060"/>
                </a:solidFill>
                <a:latin typeface="Palatino Linotype" panose="02040502050505030304" pitchFamily="18" charset="0"/>
              </a:rPr>
              <a:t/>
            </a:r>
            <a:br>
              <a:rPr lang="en-US" sz="4400" b="1" dirty="0">
                <a:solidFill>
                  <a:srgbClr val="002060"/>
                </a:solidFill>
                <a:latin typeface="Palatino Linotype" panose="02040502050505030304" pitchFamily="18" charset="0"/>
              </a:rPr>
            </a:br>
            <a:endParaRPr lang="ru-RU" sz="4400" b="1" dirty="0">
              <a:solidFill>
                <a:srgbClr val="002060"/>
              </a:solidFill>
              <a:latin typeface="Palatino Linotype" panose="02040502050505030304" pitchFamily="18" charset="0"/>
            </a:endParaRPr>
          </a:p>
        </p:txBody>
      </p:sp>
      <p:graphicFrame>
        <p:nvGraphicFramePr>
          <p:cNvPr id="13" name="Схема 12"/>
          <p:cNvGraphicFramePr/>
          <p:nvPr>
            <p:extLst>
              <p:ext uri="{D42A27DB-BD31-4B8C-83A1-F6EECF244321}">
                <p14:modId xmlns="" xmlns:p14="http://schemas.microsoft.com/office/powerpoint/2010/main" val="1278182035"/>
              </p:ext>
            </p:extLst>
          </p:nvPr>
        </p:nvGraphicFramePr>
        <p:xfrm flipV="1">
          <a:off x="-412954" y="6510318"/>
          <a:ext cx="45719" cy="457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822178" y="3016576"/>
            <a:ext cx="5771350" cy="34907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89174" y="561293"/>
            <a:ext cx="5679651" cy="34356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6268824" y="274638"/>
            <a:ext cx="5335572" cy="27042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a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Palatino Linotype" pitchFamily="18" charset="0"/>
                <a:ea typeface="+mj-ea"/>
                <a:cs typeface="+mj-cs"/>
              </a:rPr>
              <a:t>“Алтын тирмә” уйыны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Palatino Linotype" pitchFamily="18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66396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2" y="365125"/>
            <a:ext cx="10515600" cy="5963104"/>
          </a:xfrm>
        </p:spPr>
        <p:txBody>
          <a:bodyPr>
            <a:scene3d>
              <a:camera prst="orthographicFront"/>
              <a:lightRig rig="threePt" dir="t"/>
            </a:scene3d>
            <a:sp3d extrusionH="57150">
              <a:extrusionClr>
                <a:srgbClr val="002060"/>
              </a:extrusionClr>
            </a:sp3d>
          </a:bodyPr>
          <a:lstStyle/>
          <a:p>
            <a:pPr algn="ctr"/>
            <a:r>
              <a:rPr lang="ba-RU" dirty="0" smtClean="0"/>
              <a:t> </a:t>
            </a:r>
            <a:r>
              <a:rPr lang="ba-RU" b="1" dirty="0" smtClean="0">
                <a:solidFill>
                  <a:srgbClr val="002060"/>
                </a:solidFill>
                <a:latin typeface="Palatino Linotype" panose="02040502050505030304" pitchFamily="18" charset="0"/>
              </a:rPr>
              <a:t>Иғтибарығыҙ өсөн рәхмәт!</a:t>
            </a:r>
            <a:endParaRPr lang="ru-RU" b="1" dirty="0">
              <a:solidFill>
                <a:srgbClr val="002060"/>
              </a:solidFill>
              <a:latin typeface="Palatino Linotype" panose="02040502050505030304" pitchFamily="18" charset="0"/>
            </a:endParaRPr>
          </a:p>
        </p:txBody>
      </p:sp>
      <p:pic>
        <p:nvPicPr>
          <p:cNvPr id="3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4853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050027" y="1637071"/>
            <a:ext cx="797887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ba-RU" sz="6600" b="1" dirty="0" smtClean="0">
              <a:solidFill>
                <a:srgbClr val="002060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47136" y="1740310"/>
            <a:ext cx="10087897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ba-RU" sz="4400" i="1" dirty="0" smtClean="0">
              <a:latin typeface="Palatino Linotype" panose="02040502050505030304" pitchFamily="18" charset="0"/>
            </a:endParaRPr>
          </a:p>
          <a:p>
            <a:pPr algn="ctr"/>
            <a:r>
              <a:rPr lang="en-US" sz="4400" b="1" dirty="0">
                <a:solidFill>
                  <a:srgbClr val="002060"/>
                </a:solidFill>
                <a:latin typeface="Palatino Linotype" panose="02040502050505030304" pitchFamily="18" charset="0"/>
              </a:rPr>
              <a:t/>
            </a:r>
            <a:br>
              <a:rPr lang="en-US" sz="4400" b="1" dirty="0">
                <a:solidFill>
                  <a:srgbClr val="002060"/>
                </a:solidFill>
                <a:latin typeface="Palatino Linotype" panose="02040502050505030304" pitchFamily="18" charset="0"/>
              </a:rPr>
            </a:br>
            <a:endParaRPr lang="ru-RU" sz="4400" b="1" dirty="0">
              <a:solidFill>
                <a:srgbClr val="002060"/>
              </a:solidFill>
              <a:latin typeface="Palatino Linotype" panose="02040502050505030304" pitchFamily="18" charset="0"/>
            </a:endParaRPr>
          </a:p>
        </p:txBody>
      </p:sp>
      <p:graphicFrame>
        <p:nvGraphicFramePr>
          <p:cNvPr id="13" name="Схема 12"/>
          <p:cNvGraphicFramePr/>
          <p:nvPr>
            <p:extLst>
              <p:ext uri="{D42A27DB-BD31-4B8C-83A1-F6EECF244321}">
                <p14:modId xmlns="" xmlns:p14="http://schemas.microsoft.com/office/powerpoint/2010/main" val="1278182035"/>
              </p:ext>
            </p:extLst>
          </p:nvPr>
        </p:nvGraphicFramePr>
        <p:xfrm flipV="1">
          <a:off x="-412954" y="6510318"/>
          <a:ext cx="45719" cy="457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97616" y="3124200"/>
            <a:ext cx="4517318" cy="33879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2867025" y="425467"/>
            <a:ext cx="869023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a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Palatino Linotype" pitchFamily="18" charset="0"/>
                <a:ea typeface="+mj-ea"/>
                <a:cs typeface="+mj-cs"/>
              </a:rPr>
              <a:t>“Ырыуым шәжәрәһе”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Palatino Linotype" pitchFamily="18" charset="0"/>
              <a:ea typeface="+mj-ea"/>
              <a:cs typeface="+mj-cs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57724" y="480581"/>
            <a:ext cx="5078481" cy="324727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66396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5092" y="599563"/>
            <a:ext cx="2941951" cy="425379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74681" y="1570234"/>
            <a:ext cx="7911074" cy="4211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3518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4068"/>
            <a:ext cx="12192000" cy="685859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2174" y="850006"/>
            <a:ext cx="6525295" cy="461063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7611287" y="1850776"/>
            <a:ext cx="3584464" cy="260909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2" y="365125"/>
            <a:ext cx="10515600" cy="5963104"/>
          </a:xfrm>
        </p:spPr>
        <p:txBody>
          <a:bodyPr>
            <a:scene3d>
              <a:camera prst="orthographicFront"/>
              <a:lightRig rig="threePt" dir="t"/>
            </a:scene3d>
            <a:sp3d extrusionH="57150">
              <a:extrusionClr>
                <a:srgbClr val="002060"/>
              </a:extrusionClr>
            </a:sp3d>
          </a:bodyPr>
          <a:lstStyle/>
          <a:p>
            <a:pPr algn="ctr"/>
            <a:r>
              <a:rPr lang="ba-RU" dirty="0" smtClean="0"/>
              <a:t> </a:t>
            </a:r>
            <a:r>
              <a:rPr lang="ba-RU" b="1" dirty="0" smtClean="0">
                <a:solidFill>
                  <a:srgbClr val="002060"/>
                </a:solidFill>
                <a:latin typeface="Palatino Linotype" panose="02040502050505030304" pitchFamily="18" charset="0"/>
              </a:rPr>
              <a:t>Иғтибарығыҙ өсөн рәхмәт!</a:t>
            </a:r>
            <a:endParaRPr lang="ru-RU" b="1" dirty="0">
              <a:solidFill>
                <a:srgbClr val="002060"/>
              </a:solidFill>
              <a:latin typeface="Palatino Linotype" panose="02040502050505030304" pitchFamily="18" charset="0"/>
            </a:endParaRPr>
          </a:p>
        </p:txBody>
      </p:sp>
      <p:pic>
        <p:nvPicPr>
          <p:cNvPr id="3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4853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050027" y="1637071"/>
            <a:ext cx="797887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ba-RU" sz="6600" b="1" dirty="0" smtClean="0">
              <a:solidFill>
                <a:srgbClr val="002060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47136" y="1740310"/>
            <a:ext cx="10087897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ba-RU" sz="4400" i="1" dirty="0" smtClean="0">
              <a:latin typeface="Palatino Linotype" panose="02040502050505030304" pitchFamily="18" charset="0"/>
            </a:endParaRPr>
          </a:p>
          <a:p>
            <a:pPr algn="ctr"/>
            <a:r>
              <a:rPr lang="en-US" sz="4400" b="1" dirty="0">
                <a:solidFill>
                  <a:srgbClr val="002060"/>
                </a:solidFill>
                <a:latin typeface="Palatino Linotype" panose="02040502050505030304" pitchFamily="18" charset="0"/>
              </a:rPr>
              <a:t/>
            </a:r>
            <a:br>
              <a:rPr lang="en-US" sz="4400" b="1" dirty="0">
                <a:solidFill>
                  <a:srgbClr val="002060"/>
                </a:solidFill>
                <a:latin typeface="Palatino Linotype" panose="02040502050505030304" pitchFamily="18" charset="0"/>
              </a:rPr>
            </a:br>
            <a:endParaRPr lang="ru-RU" sz="4400" b="1" dirty="0">
              <a:solidFill>
                <a:srgbClr val="002060"/>
              </a:solidFill>
              <a:latin typeface="Palatino Linotype" panose="02040502050505030304" pitchFamily="18" charset="0"/>
            </a:endParaRPr>
          </a:p>
        </p:txBody>
      </p:sp>
      <p:graphicFrame>
        <p:nvGraphicFramePr>
          <p:cNvPr id="13" name="Схема 12"/>
          <p:cNvGraphicFramePr/>
          <p:nvPr>
            <p:extLst>
              <p:ext uri="{D42A27DB-BD31-4B8C-83A1-F6EECF244321}">
                <p14:modId xmlns:p14="http://schemas.microsoft.com/office/powerpoint/2010/main" xmlns="" val="1278182035"/>
              </p:ext>
            </p:extLst>
          </p:nvPr>
        </p:nvGraphicFramePr>
        <p:xfrm flipV="1">
          <a:off x="-412954" y="6510318"/>
          <a:ext cx="45719" cy="457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7" name="Заголовок 1"/>
          <p:cNvSpPr txBox="1">
            <a:spLocks/>
          </p:cNvSpPr>
          <p:nvPr/>
        </p:nvSpPr>
        <p:spPr>
          <a:xfrm>
            <a:off x="676373" y="725863"/>
            <a:ext cx="10899741" cy="58069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7500" lnSpcReduction="20000"/>
          </a:bodyPr>
          <a:lstStyle/>
          <a:p>
            <a:pPr marL="1706563" marR="0" lvl="0" algn="l" defTabSz="914400" rtl="0" eaLnBrk="1" fontAlgn="auto" latinLnBrk="0" hangingPunct="1">
              <a:lnSpc>
                <a:spcPct val="17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Palatino Linotype" pitchFamily="18" charset="0"/>
                <a:ea typeface="+mj-ea"/>
                <a:cs typeface="+mj-cs"/>
              </a:rPr>
              <a:t/>
            </a:r>
            <a:b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Palatino Linotype" pitchFamily="18" charset="0"/>
                <a:ea typeface="+mj-ea"/>
                <a:cs typeface="+mj-cs"/>
              </a:rPr>
            </a:b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Palatino Linotype" pitchFamily="18" charset="0"/>
                <a:ea typeface="+mj-ea"/>
                <a:cs typeface="+mj-cs"/>
              </a:rPr>
              <a:t/>
            </a:r>
            <a:b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Palatino Linotype" pitchFamily="18" charset="0"/>
                <a:ea typeface="+mj-ea"/>
                <a:cs typeface="+mj-cs"/>
              </a:rPr>
            </a:b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Palatino Linotype" pitchFamily="18" charset="0"/>
                <a:ea typeface="+mj-ea"/>
                <a:cs typeface="+mj-cs"/>
              </a:rPr>
              <a:t/>
            </a:r>
            <a:b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Palatino Linotype" pitchFamily="18" charset="0"/>
                <a:ea typeface="+mj-ea"/>
                <a:cs typeface="+mj-cs"/>
              </a:rPr>
            </a:br>
            <a:r>
              <a:rPr kumimoji="0" lang="ru-RU" sz="17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Palatino Linotype" pitchFamily="18" charset="0"/>
                <a:ea typeface="+mj-ea"/>
                <a:cs typeface="+mj-cs"/>
              </a:rPr>
              <a:t/>
            </a:r>
            <a:br>
              <a:rPr kumimoji="0" lang="ru-RU" sz="17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Palatino Linotype" pitchFamily="18" charset="0"/>
                <a:ea typeface="+mj-ea"/>
                <a:cs typeface="+mj-cs"/>
              </a:rPr>
            </a:br>
            <a:r>
              <a:rPr kumimoji="0" lang="ru-RU" sz="1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Palatino Linotype" pitchFamily="18" charset="0"/>
                <a:ea typeface="+mj-ea"/>
                <a:cs typeface="+mj-cs"/>
              </a:rPr>
              <a:t/>
            </a:r>
            <a:br>
              <a:rPr kumimoji="0" lang="ru-RU" sz="1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Palatino Linotype" pitchFamily="18" charset="0"/>
                <a:ea typeface="+mj-ea"/>
                <a:cs typeface="+mj-cs"/>
              </a:rPr>
            </a:br>
            <a:r>
              <a:rPr kumimoji="0" lang="ba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Palatino Linotype" pitchFamily="18" charset="0"/>
                <a:ea typeface="+mj-ea"/>
                <a:cs typeface="+mj-cs"/>
              </a:rPr>
              <a:t/>
            </a:r>
            <a:br>
              <a:rPr kumimoji="0" lang="ba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Palatino Linotype" pitchFamily="18" charset="0"/>
                <a:ea typeface="+mj-ea"/>
                <a:cs typeface="+mj-cs"/>
              </a:rPr>
            </a:b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Palatino Linotype" pitchFamily="18" charset="0"/>
              <a:ea typeface="+mj-ea"/>
              <a:cs typeface="+mj-cs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048000" y="667657"/>
            <a:ext cx="6096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a-RU" dirty="0" smtClean="0"/>
              <a:t>«</a:t>
            </a:r>
            <a:r>
              <a:rPr lang="ru-RU" dirty="0" smtClean="0"/>
              <a:t>Ура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dirty="0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8028" b="14930"/>
          <a:stretch/>
        </p:blipFill>
        <p:spPr>
          <a:xfrm>
            <a:off x="1178974" y="283334"/>
            <a:ext cx="3791107" cy="547674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2219" t="2629" r="16760"/>
          <a:stretch/>
        </p:blipFill>
        <p:spPr>
          <a:xfrm>
            <a:off x="5992239" y="811982"/>
            <a:ext cx="3682044" cy="5074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66396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4853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050027" y="1637071"/>
            <a:ext cx="797887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ba-RU" sz="6600" b="1" dirty="0" smtClean="0">
              <a:solidFill>
                <a:srgbClr val="002060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5470" y="-265498"/>
            <a:ext cx="1176921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ba-RU" sz="4400" i="1" dirty="0" smtClean="0">
              <a:latin typeface="Palatino Linotype" panose="02040502050505030304" pitchFamily="18" charset="0"/>
            </a:endParaRPr>
          </a:p>
          <a:p>
            <a:pPr algn="ctr"/>
            <a:r>
              <a:rPr lang="ru-RU" sz="2000" b="1" i="1" dirty="0">
                <a:solidFill>
                  <a:srgbClr val="FF0000"/>
                </a:solidFill>
                <a:latin typeface="Palatino Linotype" panose="02040502050505030304" pitchFamily="18" charset="0"/>
              </a:rPr>
              <a:t>БАШҠОРТОСТАН  </a:t>
            </a:r>
            <a:r>
              <a:rPr lang="ru-RU" sz="2000" b="1" i="1" dirty="0" smtClean="0">
                <a:solidFill>
                  <a:srgbClr val="FF0000"/>
                </a:solidFill>
                <a:latin typeface="Palatino Linotype" panose="02040502050505030304" pitchFamily="18" charset="0"/>
              </a:rPr>
              <a:t>РЕСПУБЛИКАҺЫ  БАЙМАК  </a:t>
            </a:r>
            <a:r>
              <a:rPr lang="ru-RU" sz="2000" b="1" i="1" dirty="0">
                <a:solidFill>
                  <a:srgbClr val="FF0000"/>
                </a:solidFill>
                <a:latin typeface="Palatino Linotype" panose="02040502050505030304" pitchFamily="18" charset="0"/>
              </a:rPr>
              <a:t>РАЙОНЫ</a:t>
            </a:r>
          </a:p>
          <a:p>
            <a:pPr algn="ctr"/>
            <a:r>
              <a:rPr lang="ru-RU" sz="2000" b="1" i="1" dirty="0">
                <a:solidFill>
                  <a:srgbClr val="FF0000"/>
                </a:solidFill>
                <a:latin typeface="Palatino Linotype" panose="02040502050505030304" pitchFamily="18" charset="0"/>
              </a:rPr>
              <a:t>МУНИЦИПАЛЬ </a:t>
            </a:r>
            <a:r>
              <a:rPr lang="ru-RU" sz="2000" b="1" i="1" dirty="0" smtClean="0">
                <a:solidFill>
                  <a:srgbClr val="FF0000"/>
                </a:solidFill>
                <a:latin typeface="Palatino Linotype" panose="02040502050505030304" pitchFamily="18" charset="0"/>
              </a:rPr>
              <a:t>РАЙОНЫНЫҢ   БАЙМАҠ </a:t>
            </a:r>
            <a:r>
              <a:rPr lang="ru-RU" sz="2000" b="1" i="1" dirty="0">
                <a:solidFill>
                  <a:srgbClr val="FF0000"/>
                </a:solidFill>
                <a:latin typeface="Palatino Linotype" panose="02040502050505030304" pitchFamily="18" charset="0"/>
              </a:rPr>
              <a:t>ҠАЛАҺЫ</a:t>
            </a:r>
          </a:p>
          <a:p>
            <a:pPr algn="ctr"/>
            <a:r>
              <a:rPr lang="ru-RU" sz="2000" b="1" i="1" dirty="0">
                <a:solidFill>
                  <a:srgbClr val="FF0000"/>
                </a:solidFill>
                <a:latin typeface="Palatino Linotype" panose="02040502050505030304" pitchFamily="18" charset="0"/>
              </a:rPr>
              <a:t>БАЛА ҮҪТЕРЕҮ </a:t>
            </a:r>
            <a:r>
              <a:rPr lang="ru-RU" sz="2000" b="1" i="1" dirty="0" smtClean="0">
                <a:solidFill>
                  <a:srgbClr val="FF0000"/>
                </a:solidFill>
                <a:latin typeface="Palatino Linotype" panose="02040502050505030304" pitchFamily="18" charset="0"/>
              </a:rPr>
              <a:t>ҮҘӘГЕ «АЙЫУҠАЙ</a:t>
            </a:r>
            <a:r>
              <a:rPr lang="ru-RU" sz="2000" b="1" i="1" dirty="0">
                <a:solidFill>
                  <a:srgbClr val="FF0000"/>
                </a:solidFill>
                <a:latin typeface="Palatino Linotype" panose="02040502050505030304" pitchFamily="18" charset="0"/>
              </a:rPr>
              <a:t>» БАЛАЛАР БАҠСАҺЫ</a:t>
            </a:r>
          </a:p>
          <a:p>
            <a:pPr algn="ctr"/>
            <a:r>
              <a:rPr lang="ru-RU" sz="2000" b="1" i="1" dirty="0">
                <a:solidFill>
                  <a:srgbClr val="FF0000"/>
                </a:solidFill>
                <a:latin typeface="Palatino Linotype" panose="02040502050505030304" pitchFamily="18" charset="0"/>
              </a:rPr>
              <a:t>МӘКТӘПКӘСӘ БЕЛЕМ </a:t>
            </a:r>
            <a:r>
              <a:rPr lang="ru-RU" sz="2000" b="1" i="1" dirty="0" smtClean="0">
                <a:solidFill>
                  <a:srgbClr val="FF0000"/>
                </a:solidFill>
                <a:latin typeface="Palatino Linotype" panose="02040502050505030304" pitchFamily="18" charset="0"/>
              </a:rPr>
              <a:t>БИРЕҮ МУНИЦИПАЛЬ </a:t>
            </a:r>
            <a:r>
              <a:rPr lang="ru-RU" sz="2000" b="1" i="1" dirty="0">
                <a:solidFill>
                  <a:srgbClr val="FF0000"/>
                </a:solidFill>
                <a:latin typeface="Palatino Linotype" panose="02040502050505030304" pitchFamily="18" charset="0"/>
              </a:rPr>
              <a:t>АВТОНОМ УЧРЕЖДЕНИЕҺЫ</a:t>
            </a:r>
          </a:p>
          <a:p>
            <a:pPr algn="ctr"/>
            <a:endParaRPr lang="ru-RU" sz="3600" b="1" dirty="0">
              <a:solidFill>
                <a:srgbClr val="002060"/>
              </a:solidFill>
              <a:latin typeface="Palatino Linotype" panose="0204050205050503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861594" y="1637072"/>
            <a:ext cx="8576964" cy="491700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681587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59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504049" y="1350498"/>
            <a:ext cx="663995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ba-RU" sz="36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a-RU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6924" y="535603"/>
            <a:ext cx="11338151" cy="548305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67194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59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36566" y="2779830"/>
            <a:ext cx="5447560" cy="36881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8746" y="867319"/>
            <a:ext cx="5052296" cy="3423327"/>
          </a:xfrm>
          <a:prstGeom prst="round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59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504049" y="1350498"/>
            <a:ext cx="663995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ba-RU" sz="36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a-RU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1842868"/>
            <a:ext cx="121920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1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cs typeface="Times New Roman" pitchFamily="18" charset="0"/>
              </a:rPr>
              <a:t>И</a:t>
            </a:r>
            <a:r>
              <a:rPr kumimoji="0" lang="ba-RU" sz="4400" b="1" i="1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cs typeface="Times New Roman" pitchFamily="18" charset="0"/>
              </a:rPr>
              <a:t>ғтибарығыҙ</a:t>
            </a:r>
            <a:r>
              <a:rPr kumimoji="0" lang="ba-RU" sz="4400" b="1" i="1" u="none" strike="noStrike" cap="none" normalizeH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cs typeface="Times New Roman" pitchFamily="18" charset="0"/>
              </a:rPr>
              <a:t> өсөн рәхмәт!</a:t>
            </a:r>
            <a:endParaRPr kumimoji="0" lang="ru-RU" sz="4400" b="1" i="1" u="none" strike="noStrike" cap="none" normalizeH="0" baseline="0" dirty="0" smtClean="0">
              <a:ln>
                <a:noFill/>
              </a:ln>
              <a:solidFill>
                <a:srgbClr val="008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67194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59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87901" y="815927"/>
            <a:ext cx="1001619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            </a:t>
            </a:r>
            <a:endParaRPr lang="ba-RU" sz="4000" dirty="0" smtClean="0"/>
          </a:p>
          <a:p>
            <a:r>
              <a:rPr lang="ba-RU" sz="4000" dirty="0"/>
              <a:t> </a:t>
            </a:r>
            <a:r>
              <a:rPr lang="ba-RU" sz="4000" dirty="0" smtClean="0"/>
              <a:t>               </a:t>
            </a:r>
          </a:p>
          <a:p>
            <a:endParaRPr lang="ru-RU" sz="4000" dirty="0"/>
          </a:p>
        </p:txBody>
      </p:sp>
      <p:sp>
        <p:nvSpPr>
          <p:cNvPr id="4" name="TextBox 3"/>
          <p:cNvSpPr txBox="1"/>
          <p:nvPr/>
        </p:nvSpPr>
        <p:spPr>
          <a:xfrm>
            <a:off x="1770927" y="1388963"/>
            <a:ext cx="833377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ba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Содержимое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       «Б</a:t>
            </a:r>
            <a:r>
              <a:rPr lang="ba-RU" sz="4000" dirty="0" smtClean="0">
                <a:latin typeface="Times New Roman" pitchFamily="18" charset="0"/>
                <a:cs typeface="Times New Roman" pitchFamily="18" charset="0"/>
              </a:rPr>
              <a:t>өгөнгө </a:t>
            </a:r>
            <a:r>
              <a:rPr lang="ba-RU" sz="4000" dirty="0" smtClean="0">
                <a:latin typeface="Times New Roman" pitchFamily="18" charset="0"/>
                <a:cs typeface="Times New Roman" pitchFamily="18" charset="0"/>
              </a:rPr>
              <a:t>мәктәптең төп бурыстарының береһе – ул патриотик тәрбиә биреү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ba-RU" sz="4000" dirty="0" smtClean="0"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>
              <a:buNone/>
            </a:pPr>
            <a:r>
              <a:rPr lang="ba-RU" sz="36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</a:t>
            </a:r>
            <a:r>
              <a:rPr lang="ba-RU" sz="3200" dirty="0" smtClean="0">
                <a:latin typeface="Times New Roman" pitchFamily="18" charset="0"/>
                <a:cs typeface="Times New Roman" pitchFamily="18" charset="0"/>
              </a:rPr>
              <a:t>Радий </a:t>
            </a:r>
            <a:r>
              <a:rPr lang="ba-RU" sz="3200" dirty="0" smtClean="0">
                <a:latin typeface="Times New Roman" pitchFamily="18" charset="0"/>
                <a:cs typeface="Times New Roman" pitchFamily="18" charset="0"/>
              </a:rPr>
              <a:t>Хәбиров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06876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85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2" y="365125"/>
            <a:ext cx="10515600" cy="464869"/>
          </a:xfrm>
        </p:spPr>
        <p:txBody>
          <a:bodyPr>
            <a:noAutofit/>
          </a:bodyPr>
          <a:lstStyle/>
          <a:p>
            <a:pPr lvl="0" algn="ctr" fontAlgn="base">
              <a:lnSpc>
                <a:spcPct val="100000"/>
              </a:lnSpc>
              <a:spcAft>
                <a:spcPct val="0"/>
              </a:spcAft>
            </a:pPr>
            <a:r>
              <a:rPr lang="ru-RU" sz="1800" b="1" i="1" dirty="0" smtClean="0">
                <a:latin typeface="Palatino Linotype" pitchFamily="18" charset="0"/>
                <a:ea typeface="Times New Roman" pitchFamily="18" charset="0"/>
                <a:cs typeface="Times New Roman" pitchFamily="18" charset="0"/>
              </a:rPr>
              <a:t>Эксперимент </a:t>
            </a:r>
            <a:r>
              <a:rPr lang="ru-RU" sz="1800" b="1" i="1" dirty="0" err="1" smtClean="0">
                <a:latin typeface="Palatino Linotype" pitchFamily="18" charset="0"/>
                <a:ea typeface="Times New Roman" pitchFamily="18" charset="0"/>
                <a:cs typeface="Times New Roman" pitchFamily="18" charset="0"/>
              </a:rPr>
              <a:t>программаһы</a:t>
            </a:r>
            <a:endParaRPr lang="ru-RU" sz="1800" b="1" dirty="0" smtClean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667658" y="881826"/>
          <a:ext cx="5050971" cy="5260748"/>
        </p:xfrm>
        <a:graphic>
          <a:graphicData uri="http://schemas.openxmlformats.org/drawingml/2006/table">
            <a:tbl>
              <a:tblPr/>
              <a:tblGrid>
                <a:gridCol w="387218"/>
                <a:gridCol w="1992300"/>
                <a:gridCol w="2671453"/>
              </a:tblGrid>
              <a:tr h="6872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b="1" dirty="0">
                          <a:latin typeface="Palatino Linotype"/>
                          <a:ea typeface="Times New Roman"/>
                          <a:cs typeface="Times New Roman"/>
                        </a:rPr>
                        <a:t>№ </a:t>
                      </a:r>
                      <a:r>
                        <a:rPr lang="ru-RU" sz="700" b="1" dirty="0" err="1">
                          <a:latin typeface="Palatino Linotype"/>
                          <a:ea typeface="Times New Roman"/>
                          <a:cs typeface="Times New Roman"/>
                        </a:rPr>
                        <a:t>п</a:t>
                      </a:r>
                      <a:r>
                        <a:rPr lang="ru-RU" sz="700" b="1" dirty="0">
                          <a:latin typeface="Palatino Linotype"/>
                          <a:ea typeface="Times New Roman"/>
                          <a:cs typeface="Times New Roman"/>
                        </a:rPr>
                        <a:t>/</a:t>
                      </a:r>
                      <a:r>
                        <a:rPr lang="ru-RU" sz="700" b="1" dirty="0" err="1">
                          <a:latin typeface="Palatino Linotype"/>
                          <a:ea typeface="Times New Roman"/>
                          <a:cs typeface="Times New Roman"/>
                        </a:rPr>
                        <a:t>п</a:t>
                      </a:r>
                      <a:endParaRPr lang="ru-RU" sz="5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080" marR="34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700" b="1" dirty="0">
                          <a:latin typeface="Palatino Linotype"/>
                          <a:ea typeface="Times New Roman"/>
                          <a:cs typeface="Times New Roman"/>
                        </a:rPr>
                        <a:t>Программа бүлектәре</a:t>
                      </a:r>
                      <a:endParaRPr lang="ru-RU" sz="5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080" marR="34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700" b="1" dirty="0">
                          <a:latin typeface="Palatino Linotype"/>
                          <a:ea typeface="Times New Roman"/>
                          <a:cs typeface="Times New Roman"/>
                        </a:rPr>
                        <a:t>Йөкмәткеһе</a:t>
                      </a:r>
                      <a:endParaRPr lang="ru-RU" sz="5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080" marR="34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80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00">
                          <a:latin typeface="Palatino Linotype"/>
                          <a:ea typeface="Times New Roman"/>
                          <a:cs typeface="Times New Roman"/>
                        </a:rPr>
                        <a:t>1</a:t>
                      </a:r>
                      <a:r>
                        <a:rPr lang="ru-RU" sz="600">
                          <a:latin typeface="Palatino Linotype"/>
                          <a:ea typeface="Times New Roman"/>
                          <a:cs typeface="Times New Roman"/>
                        </a:rPr>
                        <a:t>.</a:t>
                      </a:r>
                      <a:endParaRPr lang="ru-RU" sz="5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080" marR="34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600">
                          <a:latin typeface="Palatino Linotype"/>
                          <a:ea typeface="Times New Roman"/>
                          <a:cs typeface="Times New Roman"/>
                        </a:rPr>
                        <a:t>Эксперимент темаһы</a:t>
                      </a:r>
                      <a:endParaRPr lang="ru-RU" sz="5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080" marR="34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latin typeface="Palatino Linotype"/>
                          <a:ea typeface="Times New Roman"/>
                          <a:cs typeface="Times New Roman"/>
                        </a:rPr>
                        <a:t>«</a:t>
                      </a:r>
                      <a:r>
                        <a:rPr lang="ba-RU" sz="600">
                          <a:latin typeface="Palatino Linotype"/>
                          <a:ea typeface="Times New Roman"/>
                          <a:cs typeface="Times New Roman"/>
                        </a:rPr>
                        <a:t>Урал батыр</a:t>
                      </a:r>
                      <a:r>
                        <a:rPr lang="ru-RU" sz="600">
                          <a:latin typeface="Palatino Linotype"/>
                          <a:ea typeface="Times New Roman"/>
                          <a:cs typeface="Times New Roman"/>
                        </a:rPr>
                        <a:t>» </a:t>
                      </a:r>
                      <a:r>
                        <a:rPr lang="ba-RU" sz="600">
                          <a:latin typeface="Palatino Linotype"/>
                          <a:ea typeface="Times New Roman"/>
                          <a:cs typeface="Times New Roman"/>
                        </a:rPr>
                        <a:t>балалар баҡсаһы</a:t>
                      </a:r>
                      <a:endParaRPr lang="ru-RU" sz="5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080" marR="34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60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latin typeface="Palatino Linotype"/>
                          <a:ea typeface="Times New Roman"/>
                          <a:cs typeface="Times New Roman"/>
                        </a:rPr>
                        <a:t>2.</a:t>
                      </a:r>
                      <a:endParaRPr lang="ru-RU" sz="5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080" marR="34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600">
                          <a:latin typeface="Palatino Linotype"/>
                          <a:ea typeface="Times New Roman"/>
                          <a:cs typeface="Times New Roman"/>
                        </a:rPr>
                        <a:t>Эксперимент башҡарыусыһы</a:t>
                      </a:r>
                      <a:endParaRPr lang="ru-RU" sz="5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080" marR="34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600">
                          <a:latin typeface="Palatino Linotype"/>
                          <a:ea typeface="Times New Roman"/>
                          <a:cs typeface="Times New Roman"/>
                        </a:rPr>
                        <a:t>Әлбәкова Г.Ш.,өлкән тәрбиәсе, 89656603953, </a:t>
                      </a:r>
                      <a:r>
                        <a:rPr lang="ba-RU" sz="600">
                          <a:solidFill>
                            <a:srgbClr val="999999"/>
                          </a:solidFill>
                          <a:latin typeface="Palatino Linotype"/>
                          <a:ea typeface="Times New Roman"/>
                          <a:cs typeface="Arial"/>
                        </a:rPr>
                        <a:t>albekovagulsum@yandex.ru</a:t>
                      </a:r>
                      <a:endParaRPr lang="ru-RU" sz="5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080" marR="34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80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latin typeface="Palatino Linotype"/>
                          <a:ea typeface="Times New Roman"/>
                          <a:cs typeface="Times New Roman"/>
                        </a:rPr>
                        <a:t>3.</a:t>
                      </a:r>
                      <a:endParaRPr lang="ru-RU" sz="5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080" marR="34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latin typeface="Palatino Linotype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ba-RU" sz="600">
                          <a:latin typeface="Palatino Linotype"/>
                          <a:ea typeface="Times New Roman"/>
                          <a:cs typeface="Times New Roman"/>
                        </a:rPr>
                        <a:t>Ғилми етәксе</a:t>
                      </a:r>
                      <a:endParaRPr lang="ru-RU" sz="5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080" marR="34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600">
                          <a:latin typeface="Palatino Linotype"/>
                          <a:ea typeface="Times New Roman"/>
                          <a:cs typeface="Times New Roman"/>
                        </a:rPr>
                        <a:t>Ғә</a:t>
                      </a:r>
                      <a:r>
                        <a:rPr lang="ru-RU" sz="600">
                          <a:latin typeface="Palatino Linotype"/>
                          <a:ea typeface="Times New Roman"/>
                          <a:cs typeface="Times New Roman"/>
                        </a:rPr>
                        <a:t>битова Заки</a:t>
                      </a:r>
                      <a:r>
                        <a:rPr lang="ba-RU" sz="600">
                          <a:latin typeface="Palatino Linotype"/>
                          <a:ea typeface="Times New Roman"/>
                          <a:cs typeface="Times New Roman"/>
                        </a:rPr>
                        <a:t>ә</a:t>
                      </a:r>
                      <a:r>
                        <a:rPr lang="ru-RU" sz="600">
                          <a:latin typeface="Palatino Linotype"/>
                          <a:ea typeface="Times New Roman"/>
                          <a:cs typeface="Times New Roman"/>
                        </a:rPr>
                        <a:t> Мулла</a:t>
                      </a:r>
                      <a:r>
                        <a:rPr lang="ba-RU" sz="600">
                          <a:latin typeface="Palatino Linotype"/>
                          <a:ea typeface="Times New Roman"/>
                          <a:cs typeface="Times New Roman"/>
                        </a:rPr>
                        <a:t>ғә</a:t>
                      </a:r>
                      <a:r>
                        <a:rPr lang="ru-RU" sz="600">
                          <a:latin typeface="Palatino Linotype"/>
                          <a:ea typeface="Times New Roman"/>
                          <a:cs typeface="Times New Roman"/>
                        </a:rPr>
                        <a:t>лиевна</a:t>
                      </a:r>
                      <a:endParaRPr lang="ru-RU" sz="5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080" marR="34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20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latin typeface="Palatino Linotype"/>
                          <a:ea typeface="Times New Roman"/>
                          <a:cs typeface="Times New Roman"/>
                        </a:rPr>
                        <a:t>4. </a:t>
                      </a:r>
                      <a:endParaRPr lang="ru-RU" sz="5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080" marR="34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600">
                          <a:latin typeface="Palatino Linotype"/>
                          <a:ea typeface="Times New Roman"/>
                          <a:cs typeface="Times New Roman"/>
                        </a:rPr>
                        <a:t>Ғилми консультанттар</a:t>
                      </a:r>
                      <a:endParaRPr lang="ru-RU" sz="5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080" marR="34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600">
                          <a:latin typeface="Palatino Linotype"/>
                          <a:ea typeface="Times New Roman"/>
                          <a:cs typeface="Times New Roman"/>
                        </a:rPr>
                        <a:t>Бураҡаева Мәрйәм Сәбирйәновна</a:t>
                      </a:r>
                      <a:endParaRPr lang="ru-RU" sz="5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600">
                          <a:latin typeface="Palatino Linotype"/>
                          <a:ea typeface="Times New Roman"/>
                          <a:cs typeface="Times New Roman"/>
                        </a:rPr>
                        <a:t>Кузбәков Фаниль Тимерйәнович</a:t>
                      </a:r>
                      <a:endParaRPr lang="ru-RU" sz="5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080" marR="34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24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latin typeface="Palatino Linotype"/>
                          <a:ea typeface="Times New Roman"/>
                          <a:cs typeface="Times New Roman"/>
                        </a:rPr>
                        <a:t>5.</a:t>
                      </a:r>
                      <a:endParaRPr lang="ru-RU" sz="5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080" marR="34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 dirty="0">
                          <a:latin typeface="Palatino Linotype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ba-RU" sz="600" dirty="0">
                          <a:latin typeface="Palatino Linotype"/>
                          <a:ea typeface="Times New Roman"/>
                          <a:cs typeface="Times New Roman"/>
                        </a:rPr>
                        <a:t>Э</a:t>
                      </a:r>
                      <a:r>
                        <a:rPr lang="ru-RU" sz="600" dirty="0" err="1">
                          <a:latin typeface="Palatino Linotype"/>
                          <a:ea typeface="Times New Roman"/>
                          <a:cs typeface="Times New Roman"/>
                        </a:rPr>
                        <a:t>ксперимент</a:t>
                      </a:r>
                      <a:r>
                        <a:rPr lang="ba-RU" sz="600" dirty="0">
                          <a:latin typeface="Palatino Linotype"/>
                          <a:ea typeface="Times New Roman"/>
                          <a:cs typeface="Times New Roman"/>
                        </a:rPr>
                        <a:t> партнерҙары</a:t>
                      </a:r>
                      <a:endParaRPr lang="ru-RU" sz="5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080" marR="34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600">
                          <a:latin typeface="Palatino Linotype"/>
                          <a:ea typeface="Times New Roman"/>
                          <a:cs typeface="Times New Roman"/>
                        </a:rPr>
                        <a:t>Башҡорт Дәүләт университетының педагогика һәм психология факультеты</a:t>
                      </a:r>
                      <a:endParaRPr lang="ru-RU" sz="5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080" marR="34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10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600">
                          <a:latin typeface="Palatino Linotype"/>
                          <a:ea typeface="Times New Roman"/>
                          <a:cs typeface="Times New Roman"/>
                        </a:rPr>
                        <a:t>6.</a:t>
                      </a:r>
                      <a:endParaRPr lang="ru-RU" sz="5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080" marR="34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600" dirty="0">
                          <a:latin typeface="Palatino Linotype"/>
                          <a:ea typeface="Times New Roman"/>
                          <a:cs typeface="Times New Roman"/>
                        </a:rPr>
                        <a:t>Актуаллек</a:t>
                      </a:r>
                      <a:endParaRPr lang="ru-RU" sz="5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080" marR="34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600" dirty="0">
                          <a:latin typeface="Palatino Linotype"/>
                          <a:ea typeface="Times New Roman"/>
                          <a:cs typeface="Times New Roman"/>
                        </a:rPr>
                        <a:t>«Урал батыр» эпосын өйрәнеү    балала үҙ халҡының рухи байлығын, милли мәҙәниәтте, кешелек ҡиммәттәренең эҙмә-эҙлелеген аңлауға булышлыҡ итеп, юғары дәрәжәле милли үҙаңлы һәм рухи мәҙәниәтле шәхес булып формалашыуына һәм үҫешенә нигеҙ һала.</a:t>
                      </a:r>
                      <a:endParaRPr lang="ru-RU" sz="5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080" marR="34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13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600">
                          <a:latin typeface="Palatino Linotype"/>
                          <a:ea typeface="Times New Roman"/>
                          <a:cs typeface="Times New Roman"/>
                        </a:rPr>
                        <a:t>7.</a:t>
                      </a:r>
                      <a:endParaRPr lang="ru-RU" sz="5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080" marR="34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600" dirty="0">
                          <a:latin typeface="Palatino Linotype"/>
                          <a:ea typeface="Times New Roman"/>
                          <a:cs typeface="Times New Roman"/>
                        </a:rPr>
                        <a:t>Эксперимент йөкмәткеһе</a:t>
                      </a:r>
                      <a:endParaRPr lang="ru-RU" sz="5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080" marR="34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600" dirty="0">
                          <a:latin typeface="Palatino Linotype"/>
                          <a:ea typeface="Times New Roman"/>
                          <a:cs typeface="Times New Roman"/>
                        </a:rPr>
                        <a:t>-«Урал батыр» эпосын уҡыу, өйрәнеү </a:t>
                      </a:r>
                      <a:endParaRPr lang="ru-RU" sz="5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600" dirty="0">
                          <a:latin typeface="Palatino Linotype"/>
                          <a:ea typeface="Times New Roman"/>
                          <a:cs typeface="Times New Roman"/>
                        </a:rPr>
                        <a:t>-Шүлгән-таш мәмерйәһе һәм башҡорттарҙың боронғо йәшәйешен сағылдырған музейҙарға виртуаль  сәйәхәт ойоштороу</a:t>
                      </a:r>
                      <a:endParaRPr lang="ru-RU" sz="5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600" dirty="0">
                          <a:latin typeface="Palatino Linotype"/>
                          <a:ea typeface="Times New Roman"/>
                          <a:cs typeface="Times New Roman"/>
                        </a:rPr>
                        <a:t>-«Урал батыр» йәнһүрәтен төркөмдәрҙә күрһәтеү</a:t>
                      </a:r>
                      <a:endParaRPr lang="ru-RU" sz="5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600" dirty="0">
                          <a:latin typeface="Palatino Linotype"/>
                          <a:ea typeface="Times New Roman"/>
                          <a:cs typeface="Times New Roman"/>
                        </a:rPr>
                        <a:t>-«Урал батыр», «Һомай» фольклор студияларын булдырыу.</a:t>
                      </a:r>
                      <a:endParaRPr lang="ru-RU" sz="5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600" dirty="0">
                          <a:latin typeface="Palatino Linotype"/>
                          <a:ea typeface="Times New Roman"/>
                          <a:cs typeface="Times New Roman"/>
                        </a:rPr>
                        <a:t>-Тәрбиәселәр,белгестәр араһында «Урал батыр» эпосы йөкмәткеһе буйынса ҡул эштәре  бәйгеһе ойоштороу (макеттар,ҡурсаҡтар һ.б.)   -Белгестәр, тәрбиәселәр ҡатнашлығында «Алтын тирмә» бәйгеһен ойоштороу</a:t>
                      </a:r>
                      <a:endParaRPr lang="ru-RU" sz="5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600" dirty="0">
                          <a:latin typeface="Palatino Linotype"/>
                          <a:ea typeface="Times New Roman"/>
                          <a:cs typeface="Times New Roman"/>
                        </a:rPr>
                        <a:t>-«Урал батыр» эпосынан өҙөк сәхнәләштереү</a:t>
                      </a:r>
                      <a:endParaRPr lang="ru-RU" sz="5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600" dirty="0">
                          <a:latin typeface="Palatino Linotype"/>
                          <a:ea typeface="Times New Roman"/>
                          <a:cs typeface="Times New Roman"/>
                        </a:rPr>
                        <a:t>-«Урал батыр» эпосын өйрәнеү үҙәген булдырыу (мини музей) </a:t>
                      </a:r>
                      <a:endParaRPr lang="ru-RU" sz="5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600" dirty="0">
                          <a:latin typeface="Palatino Linotype"/>
                          <a:ea typeface="Times New Roman"/>
                          <a:cs typeface="Times New Roman"/>
                        </a:rPr>
                        <a:t>-«Урал батыр» эпосы буйынса йәнһүрәт төшөрөү </a:t>
                      </a:r>
                      <a:endParaRPr lang="ru-RU" sz="5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600" dirty="0">
                          <a:latin typeface="Palatino Linotype"/>
                          <a:ea typeface="Times New Roman"/>
                          <a:cs typeface="Times New Roman"/>
                        </a:rPr>
                        <a:t>-а) педагогтар араһында сәсәндәр әйтеше ойоштороу</a:t>
                      </a:r>
                      <a:endParaRPr lang="ru-RU" sz="5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600" dirty="0">
                          <a:latin typeface="Palatino Linotype"/>
                          <a:ea typeface="Times New Roman"/>
                          <a:cs typeface="Times New Roman"/>
                        </a:rPr>
                        <a:t>б) балалар араһында сәсәндәр әйтеше ойоштороу</a:t>
                      </a:r>
                      <a:endParaRPr lang="ru-RU" sz="5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600" dirty="0">
                          <a:latin typeface="Palatino Linotype"/>
                          <a:ea typeface="Times New Roman"/>
                          <a:cs typeface="Times New Roman"/>
                        </a:rPr>
                        <a:t>(«Бер тигәс тә ни яҡшы?») </a:t>
                      </a:r>
                      <a:endParaRPr lang="ru-RU" sz="5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600" dirty="0">
                          <a:latin typeface="Palatino Linotype"/>
                          <a:ea typeface="Times New Roman"/>
                          <a:cs typeface="Times New Roman"/>
                        </a:rPr>
                        <a:t>-Балалар баҡсаһында «Урал батыр» эпосын һөйләүселәр бәйгеһен үткәреү</a:t>
                      </a:r>
                      <a:endParaRPr lang="ru-RU" sz="5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600" dirty="0">
                          <a:latin typeface="Palatino Linotype"/>
                          <a:ea typeface="Times New Roman"/>
                          <a:cs typeface="Times New Roman"/>
                        </a:rPr>
                        <a:t>- Район кимәлендә «Урал батыр» эпосы йөкмәткеһе буйынса ҡул эштәре  бәйгеһе ойоштороу һәм үткәреү (макеттар,ҡурсаҡтар һ.б.)</a:t>
                      </a:r>
                      <a:endParaRPr lang="ru-RU" sz="5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600" dirty="0">
                          <a:latin typeface="Palatino Linotype"/>
                          <a:ea typeface="Times New Roman"/>
                          <a:cs typeface="Times New Roman"/>
                        </a:rPr>
                        <a:t>- «Урал батыр» вариҫтары йыйыны</a:t>
                      </a:r>
                      <a:endParaRPr lang="ru-RU" sz="5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4080" marR="340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6604000" y="844061"/>
          <a:ext cx="4513943" cy="5294272"/>
        </p:xfrm>
        <a:graphic>
          <a:graphicData uri="http://schemas.openxmlformats.org/drawingml/2006/table">
            <a:tbl>
              <a:tblPr/>
              <a:tblGrid>
                <a:gridCol w="2226222"/>
                <a:gridCol w="2287721"/>
              </a:tblGrid>
              <a:tr h="26471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500" dirty="0">
                          <a:latin typeface="Palatino Linotype"/>
                          <a:ea typeface="Times New Roman"/>
                          <a:cs typeface="Times New Roman"/>
                        </a:rPr>
                        <a:t>Эксперимент йөкмәткеһе</a:t>
                      </a:r>
                      <a:endParaRPr lang="ru-RU" sz="5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500">
                          <a:latin typeface="Palatino Linotype"/>
                          <a:ea typeface="Times New Roman"/>
                          <a:cs typeface="Times New Roman"/>
                        </a:rPr>
                        <a:t>-«Урал батыр» эпосын уҡыу, өйрәнеү </a:t>
                      </a:r>
                      <a:endParaRPr lang="ru-RU" sz="5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500">
                          <a:latin typeface="Palatino Linotype"/>
                          <a:ea typeface="Times New Roman"/>
                          <a:cs typeface="Times New Roman"/>
                        </a:rPr>
                        <a:t>-Шүлгән-таш мәмерйәһе һәм башҡорттарҙың боронғо йәшәйешен сағылдырған музейҙарға виртуаль  сәйәхәт ойоштороу</a:t>
                      </a:r>
                      <a:endParaRPr lang="ru-RU" sz="5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500">
                          <a:latin typeface="Palatino Linotype"/>
                          <a:ea typeface="Times New Roman"/>
                          <a:cs typeface="Times New Roman"/>
                        </a:rPr>
                        <a:t>-«Урал батыр» йәнһүрәтен төркөмдәрҙә күрһәтеү</a:t>
                      </a:r>
                      <a:endParaRPr lang="ru-RU" sz="5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500">
                          <a:latin typeface="Palatino Linotype"/>
                          <a:ea typeface="Times New Roman"/>
                          <a:cs typeface="Times New Roman"/>
                        </a:rPr>
                        <a:t>-«Урал батыр», «Һомай» фольклор студияларын булдырыу.</a:t>
                      </a:r>
                      <a:endParaRPr lang="ru-RU" sz="5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500">
                          <a:latin typeface="Palatino Linotype"/>
                          <a:ea typeface="Times New Roman"/>
                          <a:cs typeface="Times New Roman"/>
                        </a:rPr>
                        <a:t>-Тәрбиәселәр,белгестәр араһында «Урал батыр» эпосы йөкмәткеһе буйынса ҡул эштәре  бәйгеһе ойоштороу (макеттар,ҡурсаҡтар һ.б.)   -Белгестәр, тәрбиәселәр ҡатнашлығында «Алтын тирмә» бәйгеһен ойоштороу</a:t>
                      </a:r>
                      <a:endParaRPr lang="ru-RU" sz="5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500">
                          <a:latin typeface="Palatino Linotype"/>
                          <a:ea typeface="Times New Roman"/>
                          <a:cs typeface="Times New Roman"/>
                        </a:rPr>
                        <a:t>-«Урал батыр» эпосынан өҙөк сәхнәләштереү</a:t>
                      </a:r>
                      <a:endParaRPr lang="ru-RU" sz="5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500">
                          <a:latin typeface="Palatino Linotype"/>
                          <a:ea typeface="Times New Roman"/>
                          <a:cs typeface="Times New Roman"/>
                        </a:rPr>
                        <a:t>-«Урал батыр» эпосын өйрәнеү үҙәген булдырыу (мини музей) </a:t>
                      </a:r>
                      <a:endParaRPr lang="ru-RU" sz="5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500">
                          <a:latin typeface="Palatino Linotype"/>
                          <a:ea typeface="Times New Roman"/>
                          <a:cs typeface="Times New Roman"/>
                        </a:rPr>
                        <a:t>-«Урал батыр» эпосы буйынса йәнһүрәт төшөрөү </a:t>
                      </a:r>
                      <a:endParaRPr lang="ru-RU" sz="5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500">
                          <a:latin typeface="Palatino Linotype"/>
                          <a:ea typeface="Times New Roman"/>
                          <a:cs typeface="Times New Roman"/>
                        </a:rPr>
                        <a:t>-а) педагогтар араһында сәсәндәр әйтеше ойоштороу</a:t>
                      </a:r>
                      <a:endParaRPr lang="ru-RU" sz="5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500">
                          <a:latin typeface="Palatino Linotype"/>
                          <a:ea typeface="Times New Roman"/>
                          <a:cs typeface="Times New Roman"/>
                        </a:rPr>
                        <a:t>б) балалар араһында сәсәндәр әйтеше ойоштороу</a:t>
                      </a:r>
                      <a:endParaRPr lang="ru-RU" sz="5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500">
                          <a:latin typeface="Palatino Linotype"/>
                          <a:ea typeface="Times New Roman"/>
                          <a:cs typeface="Times New Roman"/>
                        </a:rPr>
                        <a:t>(«Бер тигәс тә ни яҡшы?») </a:t>
                      </a:r>
                      <a:endParaRPr lang="ru-RU" sz="5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500">
                          <a:latin typeface="Palatino Linotype"/>
                          <a:ea typeface="Times New Roman"/>
                          <a:cs typeface="Times New Roman"/>
                        </a:rPr>
                        <a:t>-Балалар баҡсаһында «Урал батыр» эпосын һөйләүселәр бәйгеһен үткәреү</a:t>
                      </a:r>
                      <a:endParaRPr lang="ru-RU" sz="5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500">
                          <a:latin typeface="Palatino Linotype"/>
                          <a:ea typeface="Times New Roman"/>
                          <a:cs typeface="Times New Roman"/>
                        </a:rPr>
                        <a:t>- Район кимәлендә «Урал батыр» эпосы йөкмәткеһе буйынса ҡул эштәре  бәйгеһе ойоштороу һәм үткәреү (макеттар,ҡурсаҡтар һ.б.)</a:t>
                      </a:r>
                      <a:endParaRPr lang="ru-RU" sz="5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500">
                          <a:latin typeface="Palatino Linotype"/>
                          <a:ea typeface="Times New Roman"/>
                          <a:cs typeface="Times New Roman"/>
                        </a:rPr>
                        <a:t>- «Урал батыр» вариҫтары йыйыны</a:t>
                      </a:r>
                      <a:endParaRPr lang="ru-RU" sz="5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235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500">
                          <a:latin typeface="Palatino Linotype"/>
                          <a:ea typeface="Times New Roman"/>
                          <a:cs typeface="Times New Roman"/>
                        </a:rPr>
                        <a:t>Эксперимент бурыстары</a:t>
                      </a:r>
                      <a:endParaRPr lang="ru-RU" sz="5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500">
                          <a:latin typeface="Palatino Linotype"/>
                          <a:ea typeface="Times New Roman"/>
                          <a:cs typeface="Times New Roman"/>
                        </a:rPr>
                        <a:t>1)балала Ватанына, еренә, халҡына  һәм  үҙенең яҡындарына хөрмәт, һөйөү тойғоһо формалаштырыу;</a:t>
                      </a:r>
                      <a:endParaRPr lang="ru-RU" sz="5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500">
                          <a:latin typeface="Palatino Linotype"/>
                          <a:ea typeface="Times New Roman"/>
                          <a:cs typeface="Times New Roman"/>
                        </a:rPr>
                        <a:t>2)халҡыбыҙҙың милли мәҙәниәтенә, ғөрөф-ғәҙәттәренә, йолаларына ихтирам үҫтереү;</a:t>
                      </a:r>
                      <a:endParaRPr lang="ru-RU" sz="5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500">
                          <a:latin typeface="Palatino Linotype"/>
                          <a:ea typeface="Times New Roman"/>
                          <a:cs typeface="Times New Roman"/>
                        </a:rPr>
                        <a:t>3)кешелек ҡиммәттәре, изгелек, дөрөҫлөк, ғорурлыҡ, иғтибарлыҡ, хәстәрлек, толерантлыҡ, илһөйәрлек сифаттарын тәрбиәләү;</a:t>
                      </a:r>
                      <a:endParaRPr lang="ru-RU" sz="5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500">
                          <a:latin typeface="Palatino Linotype"/>
                          <a:ea typeface="Times New Roman"/>
                          <a:cs typeface="Times New Roman"/>
                        </a:rPr>
                        <a:t>4)тыуған яҡтың тәбиғәте, тарихы тураһында мәғлүмәт алырға ынтылыш һәм уның матурлығын, хозурлығын аңлай, күрә белеүҙе үҫтереү;</a:t>
                      </a:r>
                      <a:endParaRPr lang="ru-RU" sz="5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500">
                          <a:latin typeface="Palatino Linotype"/>
                          <a:ea typeface="Times New Roman"/>
                          <a:cs typeface="Times New Roman"/>
                        </a:rPr>
                        <a:t>5)баланың үҫешен, һаулығын һаҡлау, нығытыу мәсьәләләре буйынса ата-әсәләрҙең ғаилә тәжрибәһен ҡулланыу һәм туплау.</a:t>
                      </a:r>
                      <a:endParaRPr lang="ru-RU" sz="5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82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500">
                          <a:latin typeface="Palatino Linotype"/>
                          <a:ea typeface="Times New Roman"/>
                          <a:cs typeface="Times New Roman"/>
                        </a:rPr>
                        <a:t> Э</a:t>
                      </a:r>
                      <a:r>
                        <a:rPr lang="ru-RU" sz="500">
                          <a:latin typeface="Palatino Linotype"/>
                          <a:ea typeface="Times New Roman"/>
                          <a:cs typeface="Times New Roman"/>
                        </a:rPr>
                        <a:t>ксперимент</a:t>
                      </a:r>
                      <a:r>
                        <a:rPr lang="ba-RU" sz="500">
                          <a:latin typeface="Palatino Linotype"/>
                          <a:ea typeface="Times New Roman"/>
                          <a:cs typeface="Times New Roman"/>
                        </a:rPr>
                        <a:t> үткәреү ваҡыты</a:t>
                      </a:r>
                      <a:endParaRPr lang="ru-RU" sz="5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500">
                          <a:latin typeface="Palatino Linotype"/>
                          <a:ea typeface="Times New Roman"/>
                          <a:cs typeface="Times New Roman"/>
                        </a:rPr>
                        <a:t>2020-2021 уҡыу йылы</a:t>
                      </a:r>
                      <a:endParaRPr lang="ru-RU" sz="5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82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500">
                          <a:latin typeface="Palatino Linotype"/>
                          <a:ea typeface="Times New Roman"/>
                          <a:cs typeface="Times New Roman"/>
                        </a:rPr>
                        <a:t>Экспериментта ҡатнашыусылар составы</a:t>
                      </a:r>
                      <a:endParaRPr lang="ru-RU" sz="5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500">
                          <a:latin typeface="Palatino Linotype"/>
                          <a:ea typeface="Times New Roman"/>
                          <a:cs typeface="Times New Roman"/>
                        </a:rPr>
                        <a:t>Балалар баҡсаһы  коллективы</a:t>
                      </a:r>
                      <a:endParaRPr lang="ru-RU" sz="5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11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500">
                          <a:latin typeface="Palatino Linotype"/>
                          <a:ea typeface="Times New Roman"/>
                          <a:cs typeface="Times New Roman"/>
                        </a:rPr>
                        <a:t>Эксперимент базаһы</a:t>
                      </a:r>
                      <a:endParaRPr lang="ru-RU" sz="5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500">
                          <a:latin typeface="Palatino Linotype"/>
                          <a:ea typeface="Times New Roman"/>
                          <a:cs typeface="Times New Roman"/>
                        </a:rPr>
                        <a:t>Башҡортостан Республикаһы Баймаҡ районы муниципаль районының Баймаҡ ҡалаһы баланы үҫтереү үҙәге “Айыуҡай” балалар баҡсаһы муниципаль автономиялы мәктәпкәсә белем биреү учреждениеһы</a:t>
                      </a:r>
                      <a:endParaRPr lang="ru-RU" sz="5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590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500">
                          <a:latin typeface="Palatino Linotype"/>
                          <a:ea typeface="Times New Roman"/>
                          <a:cs typeface="Times New Roman"/>
                        </a:rPr>
                        <a:t>Эксперимент этаптары</a:t>
                      </a:r>
                      <a:endParaRPr lang="ru-RU" sz="5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500" dirty="0">
                          <a:latin typeface="Palatino Linotype"/>
                          <a:ea typeface="Times New Roman"/>
                          <a:cs typeface="Times New Roman"/>
                        </a:rPr>
                        <a:t> 1)Ойоштороу</a:t>
                      </a:r>
                      <a:endParaRPr lang="ru-RU" sz="5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500" dirty="0">
                          <a:latin typeface="Palatino Linotype"/>
                          <a:ea typeface="Times New Roman"/>
                          <a:cs typeface="Times New Roman"/>
                        </a:rPr>
                        <a:t>    Проект планын төҙөү</a:t>
                      </a:r>
                      <a:endParaRPr lang="ru-RU" sz="5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500" dirty="0">
                          <a:latin typeface="Palatino Linotype"/>
                          <a:ea typeface="Times New Roman"/>
                          <a:cs typeface="Times New Roman"/>
                        </a:rPr>
                        <a:t>    Яуаплыларҙы билдәләү</a:t>
                      </a:r>
                      <a:endParaRPr lang="ru-RU" sz="5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500" dirty="0">
                          <a:latin typeface="Palatino Linotype"/>
                          <a:ea typeface="Times New Roman"/>
                          <a:cs typeface="Times New Roman"/>
                        </a:rPr>
                        <a:t>  2)Планлаштырған эштәрҙе үтәү</a:t>
                      </a:r>
                      <a:endParaRPr lang="ru-RU" sz="5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500" dirty="0">
                          <a:latin typeface="Palatino Linotype"/>
                          <a:ea typeface="Times New Roman"/>
                          <a:cs typeface="Times New Roman"/>
                        </a:rPr>
                        <a:t>   3)Үткәрелгән сараларҙы төркөмдәрҙең эш          чаттарында, сайттарҙа, газета-журнал     биттәрендә яҡтыртып барыу</a:t>
                      </a:r>
                      <a:endParaRPr lang="ru-RU" sz="5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500" dirty="0">
                          <a:latin typeface="Palatino Linotype"/>
                          <a:ea typeface="Times New Roman"/>
                          <a:cs typeface="Times New Roman"/>
                        </a:rPr>
                        <a:t>   4)Проект эшен  йомғаҡлау</a:t>
                      </a:r>
                      <a:endParaRPr lang="ru-RU" sz="5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9449" marR="294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Заголовок 1"/>
          <p:cNvSpPr txBox="1">
            <a:spLocks/>
          </p:cNvSpPr>
          <p:nvPr/>
        </p:nvSpPr>
        <p:spPr>
          <a:xfrm>
            <a:off x="961573" y="182881"/>
            <a:ext cx="10515600" cy="5345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59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744394" y="731520"/>
            <a:ext cx="83843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a-RU" sz="3600" b="1" dirty="0" smtClean="0">
                <a:latin typeface="Times New Roman" pitchFamily="18" charset="0"/>
                <a:cs typeface="Times New Roman" pitchFamily="18" charset="0"/>
              </a:rPr>
              <a:t>Эксперимент бурыстары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98807" y="1582341"/>
            <a:ext cx="981924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a-RU" sz="2400" dirty="0" smtClean="0">
                <a:latin typeface="Times New Roman" pitchFamily="18" charset="0"/>
                <a:cs typeface="Times New Roman" pitchFamily="18" charset="0"/>
              </a:rPr>
              <a:t>1)балала Ватанына, еренә, халҡына  һәм  үҙенең яҡындарына хөрмәт, һөйөү тойғоһо формалаштырыу;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ba-RU" sz="2400" dirty="0" smtClean="0">
                <a:latin typeface="Times New Roman" pitchFamily="18" charset="0"/>
                <a:cs typeface="Times New Roman" pitchFamily="18" charset="0"/>
              </a:rPr>
              <a:t>2)халҡыбыҙҙың милли мәҙәниәтенә, ғөрөф-ғәҙәттәренә, йолаларына ихтирам үҫтереү;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ba-RU" sz="2400" dirty="0" smtClean="0">
                <a:latin typeface="Times New Roman" pitchFamily="18" charset="0"/>
                <a:cs typeface="Times New Roman" pitchFamily="18" charset="0"/>
              </a:rPr>
              <a:t>3)кешелек ҡиммәттәре, изгелек, дөрөҫлөк, ғорурлыҡ, иғтибарлыҡ, хәстәрлек, толерантлыҡ, илһөйәрлек сифаттарын тәрбиәләү;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ba-RU" sz="2400" dirty="0" smtClean="0">
                <a:latin typeface="Times New Roman" pitchFamily="18" charset="0"/>
                <a:cs typeface="Times New Roman" pitchFamily="18" charset="0"/>
              </a:rPr>
              <a:t>4)тыуған яҡтың тәбиғәте, тарихы тураһында мәғлүмәт алырға ынтылыш һәм уның матурлығын, хозурлығын аңлай, күрә белеүҙе үҫтереү;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ba-RU" sz="2400" dirty="0" smtClean="0">
                <a:latin typeface="Times New Roman" pitchFamily="18" charset="0"/>
                <a:cs typeface="Times New Roman" pitchFamily="18" charset="0"/>
              </a:rPr>
              <a:t>5)баланың үҫешен, һаулығын һаҡлау, нығытыу мәсьәләләре буйынса ата-әсәләрҙең ғаилә тәжрибәһен ҡулланыу һәм туплау.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5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8806" y="590842"/>
            <a:ext cx="10354996" cy="520505"/>
          </a:xfrm>
        </p:spPr>
        <p:txBody>
          <a:bodyPr>
            <a:normAutofit fontScale="90000"/>
          </a:bodyPr>
          <a:lstStyle/>
          <a:p>
            <a:pPr algn="ctr"/>
            <a:r>
              <a:rPr lang="ba-RU" sz="2200" dirty="0" smtClean="0"/>
              <a:t>«</a:t>
            </a:r>
            <a:r>
              <a:rPr lang="ru-RU" sz="2200" dirty="0" smtClean="0"/>
              <a:t>Урал </a:t>
            </a:r>
            <a:r>
              <a:rPr lang="ru-RU" sz="2200" dirty="0" smtClean="0"/>
              <a:t>батыр </a:t>
            </a:r>
            <a:r>
              <a:rPr lang="ru-RU" sz="2200" dirty="0" err="1" smtClean="0"/>
              <a:t>мәктәбе</a:t>
            </a:r>
            <a:r>
              <a:rPr lang="ru-RU" sz="2200" dirty="0" smtClean="0"/>
              <a:t>»  проекты</a:t>
            </a:r>
            <a:r>
              <a:rPr lang="ba-RU" sz="2200" dirty="0" smtClean="0"/>
              <a:t> </a:t>
            </a:r>
            <a:r>
              <a:rPr lang="ru-RU" sz="2200" dirty="0" smtClean="0"/>
              <a:t> </a:t>
            </a:r>
            <a:r>
              <a:rPr lang="ru-RU" sz="2200" dirty="0" smtClean="0"/>
              <a:t>планы</a:t>
            </a:r>
            <a:r>
              <a:rPr lang="ru-RU" sz="3100" dirty="0" smtClean="0"/>
              <a:t/>
            </a:r>
            <a:br>
              <a:rPr lang="ru-RU" sz="3100" dirty="0" smtClean="0"/>
            </a:br>
            <a:endParaRPr lang="ru-RU" sz="31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841829" y="871826"/>
          <a:ext cx="4789714" cy="5724518"/>
        </p:xfrm>
        <a:graphic>
          <a:graphicData uri="http://schemas.openxmlformats.org/drawingml/2006/table">
            <a:tbl>
              <a:tblPr/>
              <a:tblGrid>
                <a:gridCol w="2119924"/>
                <a:gridCol w="1065223"/>
                <a:gridCol w="1604567"/>
              </a:tblGrid>
              <a:tr h="3845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dirty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/>
                          <a:ea typeface="Calibri"/>
                          <a:cs typeface="Times New Roman"/>
                        </a:rPr>
                        <a:t>                              </a:t>
                      </a:r>
                      <a:r>
                        <a:rPr lang="ba-RU" sz="800" dirty="0">
                          <a:latin typeface="Times New Roman"/>
                          <a:ea typeface="Calibri"/>
                          <a:cs typeface="Times New Roman"/>
                        </a:rPr>
                        <a:t>Саралар</a:t>
                      </a:r>
                      <a:endParaRPr lang="ru-RU" sz="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498" marR="394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  </a:t>
                      </a:r>
                      <a:r>
                        <a:rPr lang="ba-RU" sz="800">
                          <a:latin typeface="Times New Roman"/>
                          <a:ea typeface="Calibri"/>
                          <a:cs typeface="Times New Roman"/>
                        </a:rPr>
                        <a:t>Үткәреү ваҡыты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498" marR="394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ba-RU" sz="800">
                          <a:latin typeface="Times New Roman"/>
                          <a:ea typeface="Calibri"/>
                          <a:cs typeface="Times New Roman"/>
                        </a:rPr>
                        <a:t>Яуаплылар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498" marR="394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28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700">
                          <a:latin typeface="Times New Roman"/>
                          <a:ea typeface="Calibri"/>
                          <a:cs typeface="Times New Roman"/>
                        </a:rPr>
                        <a:t>Ойоштороу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700">
                          <a:latin typeface="Times New Roman"/>
                          <a:ea typeface="Calibri"/>
                          <a:cs typeface="Times New Roman"/>
                        </a:rPr>
                        <a:t> Проект планын төҙөү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700">
                          <a:latin typeface="Times New Roman"/>
                          <a:ea typeface="Calibri"/>
                          <a:cs typeface="Times New Roman"/>
                        </a:rPr>
                        <a:t>Яуаплыларҙы билдәләү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498" marR="394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700">
                          <a:latin typeface="Times New Roman"/>
                          <a:ea typeface="Calibri"/>
                          <a:cs typeface="Times New Roman"/>
                        </a:rPr>
                        <a:t>Октябрь 2020й.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498" marR="394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700">
                          <a:latin typeface="Times New Roman"/>
                          <a:ea typeface="Calibri"/>
                          <a:cs typeface="Times New Roman"/>
                        </a:rPr>
                        <a:t>Мөдир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700">
                          <a:latin typeface="Times New Roman"/>
                          <a:ea typeface="Calibri"/>
                          <a:cs typeface="Times New Roman"/>
                        </a:rPr>
                        <a:t>Өлкән тәрбиәсе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498" marR="394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85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700">
                          <a:latin typeface="Times New Roman"/>
                          <a:ea typeface="Calibri"/>
                          <a:cs typeface="Times New Roman"/>
                        </a:rPr>
                        <a:t>«Урал батыр» эпосын уҡыу, өйрәнеү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498" marR="394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700">
                          <a:latin typeface="Times New Roman"/>
                          <a:ea typeface="Calibri"/>
                          <a:cs typeface="Times New Roman"/>
                        </a:rPr>
                        <a:t>Октябрь 2020й.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498" marR="394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700">
                          <a:latin typeface="Times New Roman"/>
                          <a:ea typeface="Calibri"/>
                          <a:cs typeface="Times New Roman"/>
                        </a:rPr>
                        <a:t>Белгестәр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700">
                          <a:latin typeface="Times New Roman"/>
                          <a:ea typeface="Calibri"/>
                          <a:cs typeface="Times New Roman"/>
                        </a:rPr>
                        <a:t>Тәрбиәселәр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498" marR="394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71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700">
                          <a:latin typeface="Times New Roman"/>
                          <a:ea typeface="Calibri"/>
                          <a:cs typeface="Times New Roman"/>
                        </a:rPr>
                        <a:t>Проект эше эмблемаһы һәм девизын ҡабул итеү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498" marR="394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700">
                          <a:latin typeface="Times New Roman"/>
                          <a:ea typeface="Calibri"/>
                          <a:cs typeface="Times New Roman"/>
                        </a:rPr>
                        <a:t>Октябрь 2020й.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498" marR="394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700">
                          <a:latin typeface="Times New Roman"/>
                          <a:ea typeface="Calibri"/>
                          <a:cs typeface="Times New Roman"/>
                        </a:rPr>
                        <a:t>Мөдир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700">
                          <a:latin typeface="Times New Roman"/>
                          <a:ea typeface="Calibri"/>
                          <a:cs typeface="Times New Roman"/>
                        </a:rPr>
                        <a:t>Өлкән тәрбиәсе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700">
                          <a:latin typeface="Times New Roman"/>
                          <a:ea typeface="Calibri"/>
                          <a:cs typeface="Times New Roman"/>
                        </a:rPr>
                        <a:t>Белгестәр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700">
                          <a:latin typeface="Times New Roman"/>
                          <a:ea typeface="Calibri"/>
                          <a:cs typeface="Times New Roman"/>
                        </a:rPr>
                        <a:t>Тәрбиәселәр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498" marR="394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28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latin typeface="Times New Roman"/>
                          <a:ea typeface="Calibri"/>
                          <a:cs typeface="Times New Roman"/>
                        </a:rPr>
                        <a:t>Ш</a:t>
                      </a:r>
                      <a:r>
                        <a:rPr lang="ba-RU" sz="700" dirty="0">
                          <a:latin typeface="Times New Roman"/>
                          <a:ea typeface="Calibri"/>
                          <a:cs typeface="Times New Roman"/>
                        </a:rPr>
                        <a:t>үлгән-таш мәмерйәһе һәм башҡорттарҙың боронғо йәшәйешен сағылдырған музейҙарға виртуаль  сәйәхәт ойоштороу</a:t>
                      </a:r>
                      <a:endParaRPr lang="ru-RU" sz="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498" marR="394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700">
                          <a:latin typeface="Times New Roman"/>
                          <a:ea typeface="Calibri"/>
                          <a:cs typeface="Times New Roman"/>
                        </a:rPr>
                        <a:t>Йыл барышында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498" marR="394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700">
                          <a:latin typeface="Times New Roman"/>
                          <a:ea typeface="Calibri"/>
                          <a:cs typeface="Times New Roman"/>
                        </a:rPr>
                        <a:t>Белгестәр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700">
                          <a:latin typeface="Times New Roman"/>
                          <a:ea typeface="Calibri"/>
                          <a:cs typeface="Times New Roman"/>
                        </a:rPr>
                        <a:t>Тәрбиәселәр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498" marR="394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85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latin typeface="Times New Roman"/>
                          <a:ea typeface="Calibri"/>
                          <a:cs typeface="Times New Roman"/>
                        </a:rPr>
                        <a:t>«Урал батыр» </a:t>
                      </a:r>
                      <a:r>
                        <a:rPr lang="ru-RU" sz="700" dirty="0" err="1">
                          <a:latin typeface="Times New Roman"/>
                          <a:ea typeface="Calibri"/>
                          <a:cs typeface="Times New Roman"/>
                        </a:rPr>
                        <a:t>й</a:t>
                      </a:r>
                      <a:r>
                        <a:rPr lang="ba-RU" sz="700" dirty="0">
                          <a:latin typeface="Times New Roman"/>
                          <a:ea typeface="Calibri"/>
                          <a:cs typeface="Times New Roman"/>
                        </a:rPr>
                        <a:t>әнһүрәтен төркөмдәрҙә күрһәтеү</a:t>
                      </a:r>
                      <a:endParaRPr lang="ru-RU" sz="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498" marR="394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700">
                          <a:latin typeface="Times New Roman"/>
                          <a:ea typeface="Calibri"/>
                          <a:cs typeface="Times New Roman"/>
                        </a:rPr>
                        <a:t>Октябрь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700">
                          <a:latin typeface="Times New Roman"/>
                          <a:ea typeface="Calibri"/>
                          <a:cs typeface="Times New Roman"/>
                        </a:rPr>
                        <a:t>Ноябрь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498" marR="394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700">
                          <a:latin typeface="Times New Roman"/>
                          <a:ea typeface="Calibri"/>
                          <a:cs typeface="Times New Roman"/>
                        </a:rPr>
                        <a:t>Белгестәр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700">
                          <a:latin typeface="Times New Roman"/>
                          <a:ea typeface="Calibri"/>
                          <a:cs typeface="Times New Roman"/>
                        </a:rPr>
                        <a:t>Тәрбиәселәр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498" marR="394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85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 dirty="0">
                          <a:latin typeface="Times New Roman"/>
                          <a:ea typeface="Calibri"/>
                          <a:cs typeface="Times New Roman"/>
                        </a:rPr>
                        <a:t>«Урал батыр»</a:t>
                      </a:r>
                      <a:r>
                        <a:rPr lang="ba-RU" sz="700" dirty="0">
                          <a:latin typeface="Times New Roman"/>
                          <a:ea typeface="Calibri"/>
                          <a:cs typeface="Times New Roman"/>
                        </a:rPr>
                        <a:t>,</a:t>
                      </a:r>
                      <a:r>
                        <a:rPr lang="ru-RU" sz="700" dirty="0">
                          <a:latin typeface="Times New Roman"/>
                          <a:ea typeface="Calibri"/>
                          <a:cs typeface="Times New Roman"/>
                        </a:rPr>
                        <a:t> «</a:t>
                      </a:r>
                      <a:r>
                        <a:rPr lang="ba-RU" sz="700" dirty="0">
                          <a:latin typeface="Times New Roman"/>
                          <a:ea typeface="Calibri"/>
                          <a:cs typeface="Times New Roman"/>
                        </a:rPr>
                        <a:t>Һомай ҡош</a:t>
                      </a:r>
                      <a:r>
                        <a:rPr lang="ru-RU" sz="700" dirty="0">
                          <a:latin typeface="Times New Roman"/>
                          <a:ea typeface="Calibri"/>
                          <a:cs typeface="Times New Roman"/>
                        </a:rPr>
                        <a:t>» фольклор студия</a:t>
                      </a:r>
                      <a:r>
                        <a:rPr lang="ba-RU" sz="700" dirty="0">
                          <a:latin typeface="Times New Roman"/>
                          <a:ea typeface="Calibri"/>
                          <a:cs typeface="Times New Roman"/>
                        </a:rPr>
                        <a:t>ларын булдырыу.</a:t>
                      </a:r>
                      <a:endParaRPr lang="ru-RU" sz="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498" marR="394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700">
                          <a:latin typeface="Times New Roman"/>
                          <a:ea typeface="Calibri"/>
                          <a:cs typeface="Times New Roman"/>
                        </a:rPr>
                        <a:t>Октябрь 2020й.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498" marR="394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700">
                          <a:latin typeface="Times New Roman"/>
                          <a:ea typeface="Calibri"/>
                          <a:cs typeface="Times New Roman"/>
                        </a:rPr>
                        <a:t>Белгестәр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700">
                          <a:latin typeface="Times New Roman"/>
                          <a:ea typeface="Calibri"/>
                          <a:cs typeface="Times New Roman"/>
                        </a:rPr>
                        <a:t>Тәрбиәселәр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498" marR="394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28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700">
                          <a:latin typeface="Times New Roman"/>
                          <a:ea typeface="Calibri"/>
                          <a:cs typeface="Times New Roman"/>
                        </a:rPr>
                        <a:t>Тәрбиәселәр,белгестәр араһында «Урал батыр» эпосы йөкмәткеһе буйынса ҡул эштәре  бәйгеһе ойоштороу (макеттар,ҡурсаҡтар һ.б.)   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498" marR="394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700">
                          <a:latin typeface="Times New Roman"/>
                          <a:ea typeface="Calibri"/>
                          <a:cs typeface="Times New Roman"/>
                        </a:rPr>
                        <a:t>Ноябрь 2020й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498" marR="394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700">
                          <a:latin typeface="Times New Roman"/>
                          <a:ea typeface="Calibri"/>
                          <a:cs typeface="Times New Roman"/>
                        </a:rPr>
                        <a:t>Белгестәр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700">
                          <a:latin typeface="Times New Roman"/>
                          <a:ea typeface="Calibri"/>
                          <a:cs typeface="Times New Roman"/>
                        </a:rPr>
                        <a:t>Тәрбиәселәр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498" marR="394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85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700">
                          <a:latin typeface="Times New Roman"/>
                          <a:ea typeface="Calibri"/>
                          <a:cs typeface="Times New Roman"/>
                        </a:rPr>
                        <a:t>Белгестәр, тәрбиәселәр ҡатнашлығында</a:t>
                      </a: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 «Алтын тирм</a:t>
                      </a:r>
                      <a:r>
                        <a:rPr lang="ba-RU" sz="700">
                          <a:latin typeface="Times New Roman"/>
                          <a:ea typeface="Calibri"/>
                          <a:cs typeface="Times New Roman"/>
                        </a:rPr>
                        <a:t>ә</a:t>
                      </a: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»</a:t>
                      </a:r>
                      <a:r>
                        <a:rPr lang="ba-RU" sz="700">
                          <a:latin typeface="Times New Roman"/>
                          <a:ea typeface="Calibri"/>
                          <a:cs typeface="Times New Roman"/>
                        </a:rPr>
                        <a:t> бәйгеһен ойоштороу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498" marR="394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700">
                          <a:latin typeface="Times New Roman"/>
                          <a:ea typeface="Calibri"/>
                          <a:cs typeface="Times New Roman"/>
                        </a:rPr>
                        <a:t>Ноябрь 2020й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498" marR="394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700" dirty="0">
                          <a:latin typeface="Times New Roman"/>
                          <a:ea typeface="Calibri"/>
                          <a:cs typeface="Times New Roman"/>
                        </a:rPr>
                        <a:t>Мөдир</a:t>
                      </a:r>
                      <a:endParaRPr lang="ru-RU" sz="6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700" dirty="0">
                          <a:latin typeface="Times New Roman"/>
                          <a:ea typeface="Calibri"/>
                          <a:cs typeface="Times New Roman"/>
                        </a:rPr>
                        <a:t>Өлкән тәрбиәсе</a:t>
                      </a:r>
                      <a:endParaRPr lang="ru-RU" sz="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498" marR="394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28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Баш</a:t>
                      </a:r>
                      <a:r>
                        <a:rPr lang="ba-RU" sz="700">
                          <a:latin typeface="Times New Roman"/>
                          <a:ea typeface="Calibri"/>
                          <a:cs typeface="Times New Roman"/>
                        </a:rPr>
                        <a:t>ҡорт халҡының тарихы, ауыҙ-тел ижадына ҡағылышлы  асыҡ дәрестәр үткәреү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498" marR="394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700">
                          <a:latin typeface="Times New Roman"/>
                          <a:ea typeface="Calibri"/>
                          <a:cs typeface="Times New Roman"/>
                        </a:rPr>
                        <a:t>Ноябрь 2020й.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498" marR="394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700">
                          <a:latin typeface="Times New Roman"/>
                          <a:ea typeface="Calibri"/>
                          <a:cs typeface="Times New Roman"/>
                        </a:rPr>
                        <a:t>Байзигитова З.Н.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700">
                          <a:latin typeface="Times New Roman"/>
                          <a:ea typeface="Calibri"/>
                          <a:cs typeface="Times New Roman"/>
                        </a:rPr>
                        <a:t>Зайнуллина Д.М.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700">
                          <a:latin typeface="Times New Roman"/>
                          <a:ea typeface="Calibri"/>
                          <a:cs typeface="Times New Roman"/>
                        </a:rPr>
                        <a:t>Кашкарова Н.К.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498" marR="394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85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700">
                          <a:latin typeface="Times New Roman"/>
                          <a:ea typeface="Calibri"/>
                          <a:cs typeface="Times New Roman"/>
                        </a:rPr>
                        <a:t>Ата-әсәләр менән берлектә </a:t>
                      </a: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«</a:t>
                      </a:r>
                      <a:r>
                        <a:rPr lang="ba-RU" sz="700">
                          <a:latin typeface="Times New Roman"/>
                          <a:ea typeface="Calibri"/>
                          <a:cs typeface="Times New Roman"/>
                        </a:rPr>
                        <a:t>Ырыуым шәжәрәһе</a:t>
                      </a:r>
                      <a:r>
                        <a:rPr lang="ru-RU" sz="700">
                          <a:latin typeface="Times New Roman"/>
                          <a:ea typeface="Calibri"/>
                          <a:cs typeface="Times New Roman"/>
                        </a:rPr>
                        <a:t>»</a:t>
                      </a:r>
                      <a:r>
                        <a:rPr lang="ba-RU" sz="700">
                          <a:latin typeface="Times New Roman"/>
                          <a:ea typeface="Calibri"/>
                          <a:cs typeface="Times New Roman"/>
                        </a:rPr>
                        <a:t> темаһына бәйге ойоштороу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498" marR="394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700">
                          <a:latin typeface="Times New Roman"/>
                          <a:ea typeface="Calibri"/>
                          <a:cs typeface="Times New Roman"/>
                        </a:rPr>
                        <a:t>Декабрь 2020й.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498" marR="394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700">
                          <a:latin typeface="Times New Roman"/>
                          <a:ea typeface="Calibri"/>
                          <a:cs typeface="Times New Roman"/>
                        </a:rPr>
                        <a:t>Тәрбиәселәр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498" marR="394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85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700">
                          <a:latin typeface="Times New Roman"/>
                          <a:ea typeface="Calibri"/>
                          <a:cs typeface="Times New Roman"/>
                        </a:rPr>
                        <a:t>«Минең яратҡан эпос геройы» темаһына һүрәт конкурсы (эпос персонажы)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498" marR="394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700">
                          <a:latin typeface="Times New Roman"/>
                          <a:ea typeface="Calibri"/>
                          <a:cs typeface="Times New Roman"/>
                        </a:rPr>
                        <a:t>Декабрь 2020й.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498" marR="394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700">
                          <a:latin typeface="Times New Roman"/>
                          <a:ea typeface="Calibri"/>
                          <a:cs typeface="Times New Roman"/>
                        </a:rPr>
                        <a:t>Тәрбиәселәр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498" marR="394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14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700">
                          <a:latin typeface="Times New Roman"/>
                          <a:ea typeface="Calibri"/>
                          <a:cs typeface="Times New Roman"/>
                        </a:rPr>
                        <a:t>Йәш үҙенсәлектәренә ярашлы үҫтереүсе предметлы мөхитте уйындар менән байытыу: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700">
                          <a:latin typeface="Times New Roman"/>
                          <a:ea typeface="Calibri"/>
                          <a:cs typeface="Times New Roman"/>
                        </a:rPr>
                        <a:t>а) дидактик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700">
                          <a:latin typeface="Times New Roman"/>
                          <a:ea typeface="Calibri"/>
                          <a:cs typeface="Times New Roman"/>
                        </a:rPr>
                        <a:t>б) интерактив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700">
                          <a:latin typeface="Times New Roman"/>
                          <a:ea typeface="Calibri"/>
                          <a:cs typeface="Times New Roman"/>
                        </a:rPr>
                        <a:t>в) хәрәкәтле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498" marR="394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700">
                          <a:latin typeface="Times New Roman"/>
                          <a:ea typeface="Calibri"/>
                          <a:cs typeface="Times New Roman"/>
                        </a:rPr>
                        <a:t>Декабрь 2020й.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498" marR="394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700">
                          <a:latin typeface="Times New Roman"/>
                          <a:ea typeface="Calibri"/>
                          <a:cs typeface="Times New Roman"/>
                        </a:rPr>
                        <a:t>Өлкән тәрбиәсе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700">
                          <a:latin typeface="Times New Roman"/>
                          <a:ea typeface="Calibri"/>
                          <a:cs typeface="Times New Roman"/>
                        </a:rPr>
                        <a:t>Кашкарова Н.К.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700">
                          <a:latin typeface="Times New Roman"/>
                          <a:ea typeface="Calibri"/>
                          <a:cs typeface="Times New Roman"/>
                        </a:rPr>
                        <a:t>Имангулова Л.М.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700">
                          <a:latin typeface="Times New Roman"/>
                          <a:ea typeface="Calibri"/>
                          <a:cs typeface="Times New Roman"/>
                        </a:rPr>
                        <a:t>Исхакова Э.Х.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700">
                          <a:latin typeface="Times New Roman"/>
                          <a:ea typeface="Calibri"/>
                          <a:cs typeface="Times New Roman"/>
                        </a:rPr>
                        <a:t>Мухамедьярова А.Т.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498" marR="394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28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700">
                          <a:latin typeface="Times New Roman"/>
                          <a:ea typeface="Calibri"/>
                          <a:cs typeface="Times New Roman"/>
                        </a:rPr>
                        <a:t>«Урал батыр» эпосынан өҙөк сәхнәләштереү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498" marR="394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700">
                          <a:latin typeface="Times New Roman"/>
                          <a:ea typeface="Calibri"/>
                          <a:cs typeface="Times New Roman"/>
                        </a:rPr>
                        <a:t>Ғинуар 2021й.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498" marR="394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700">
                          <a:latin typeface="Times New Roman"/>
                          <a:ea typeface="Calibri"/>
                          <a:cs typeface="Times New Roman"/>
                        </a:rPr>
                        <a:t>Белгестәр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700">
                          <a:latin typeface="Times New Roman"/>
                          <a:ea typeface="Calibri"/>
                          <a:cs typeface="Times New Roman"/>
                        </a:rPr>
                        <a:t>Тәрбиәселәр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700">
                          <a:latin typeface="Times New Roman"/>
                          <a:ea typeface="Calibri"/>
                          <a:cs typeface="Times New Roman"/>
                        </a:rPr>
                        <a:t>Ахметшина З.М.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498" marR="394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85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700">
                          <a:latin typeface="Times New Roman"/>
                          <a:ea typeface="Calibri"/>
                          <a:cs typeface="Times New Roman"/>
                        </a:rPr>
                        <a:t> «Урал батыр» эпосын өйрәнеү үҙәген булдырыу (мини музей)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498" marR="394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700">
                          <a:latin typeface="Times New Roman"/>
                          <a:ea typeface="Calibri"/>
                          <a:cs typeface="Times New Roman"/>
                        </a:rPr>
                        <a:t>Йыл барышында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498" marR="394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700">
                          <a:latin typeface="Times New Roman"/>
                          <a:ea typeface="Calibri"/>
                          <a:cs typeface="Times New Roman"/>
                        </a:rPr>
                        <a:t>Белгестәр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700">
                          <a:latin typeface="Times New Roman"/>
                          <a:ea typeface="Calibri"/>
                          <a:cs typeface="Times New Roman"/>
                        </a:rPr>
                        <a:t>Тәрбиәселәр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498" marR="394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800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700">
                          <a:latin typeface="Times New Roman"/>
                          <a:ea typeface="Calibri"/>
                          <a:cs typeface="Times New Roman"/>
                        </a:rPr>
                        <a:t>«Яҡшылыҡ булһын атығыҙ,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700">
                          <a:latin typeface="Times New Roman"/>
                          <a:ea typeface="Calibri"/>
                          <a:cs typeface="Times New Roman"/>
                        </a:rPr>
                        <a:t>Кеше булһын затығыҙ!» девизы аҫтында төркөмдәрҙә изге эштәр мөйөшө булдырыу</a:t>
                      </a:r>
                      <a:endParaRPr lang="ru-RU" sz="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498" marR="394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700" dirty="0">
                          <a:latin typeface="Times New Roman"/>
                          <a:ea typeface="Calibri"/>
                          <a:cs typeface="Times New Roman"/>
                        </a:rPr>
                        <a:t>Йыл барышында</a:t>
                      </a:r>
                      <a:endParaRPr lang="ru-RU" sz="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498" marR="394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700" dirty="0">
                          <a:latin typeface="Times New Roman"/>
                          <a:ea typeface="Calibri"/>
                          <a:cs typeface="Times New Roman"/>
                        </a:rPr>
                        <a:t>Тәрбиәселәр</a:t>
                      </a:r>
                      <a:endParaRPr lang="ru-RU" sz="6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700" dirty="0">
                          <a:latin typeface="Times New Roman"/>
                          <a:ea typeface="Calibri"/>
                          <a:cs typeface="Times New Roman"/>
                        </a:rPr>
                        <a:t>Баимова Г.А.</a:t>
                      </a:r>
                      <a:endParaRPr lang="ru-RU" sz="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498" marR="394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6270172" y="914400"/>
          <a:ext cx="5326742" cy="5599439"/>
        </p:xfrm>
        <a:graphic>
          <a:graphicData uri="http://schemas.openxmlformats.org/drawingml/2006/table">
            <a:tbl>
              <a:tblPr/>
              <a:tblGrid>
                <a:gridCol w="2745442"/>
                <a:gridCol w="1393570"/>
                <a:gridCol w="1187730"/>
              </a:tblGrid>
              <a:tr h="10016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1200" dirty="0">
                          <a:latin typeface="Times New Roman"/>
                          <a:ea typeface="Calibri"/>
                          <a:cs typeface="Times New Roman"/>
                        </a:rPr>
                        <a:t>«Урал батыр» эпосы буйынса йәнһүрәт төшөрөү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1200">
                          <a:latin typeface="Times New Roman"/>
                          <a:ea typeface="Calibri"/>
                          <a:cs typeface="Times New Roman"/>
                        </a:rPr>
                        <a:t>Йыл барышында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1200">
                          <a:latin typeface="Times New Roman"/>
                          <a:ea typeface="Calibri"/>
                          <a:cs typeface="Times New Roman"/>
                        </a:rPr>
                        <a:t>Тәрбиәселәр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1200">
                          <a:latin typeface="Times New Roman"/>
                          <a:ea typeface="Calibri"/>
                          <a:cs typeface="Times New Roman"/>
                        </a:rPr>
                        <a:t>Мухамедьярова А.Т.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051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1200" dirty="0">
                          <a:latin typeface="Times New Roman"/>
                          <a:ea typeface="Calibri"/>
                          <a:cs typeface="Times New Roman"/>
                        </a:rPr>
                        <a:t>а) педагогтар араһында сәсәндәр әйтеше ойоштороу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1200" dirty="0">
                          <a:latin typeface="Times New Roman"/>
                          <a:ea typeface="Calibri"/>
                          <a:cs typeface="Times New Roman"/>
                        </a:rPr>
                        <a:t>б) балалар араһында сәсәндәр әйтеше ойоштороу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1200" dirty="0">
                          <a:latin typeface="Times New Roman"/>
                          <a:ea typeface="Calibri"/>
                          <a:cs typeface="Times New Roman"/>
                        </a:rPr>
                        <a:t>(«Бер тигәс тә ни яҡшы?»)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1200">
                          <a:latin typeface="Times New Roman"/>
                          <a:ea typeface="Calibri"/>
                          <a:cs typeface="Times New Roman"/>
                        </a:rPr>
                        <a:t>Март 2021й.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1200">
                          <a:latin typeface="Times New Roman"/>
                          <a:ea typeface="Calibri"/>
                          <a:cs typeface="Times New Roman"/>
                        </a:rPr>
                        <a:t>Мөдир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1200">
                          <a:latin typeface="Times New Roman"/>
                          <a:ea typeface="Calibri"/>
                          <a:cs typeface="Times New Roman"/>
                        </a:rPr>
                        <a:t>Өлкән тәрбиәсе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15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1200" dirty="0">
                          <a:latin typeface="Times New Roman"/>
                          <a:ea typeface="Calibri"/>
                          <a:cs typeface="Times New Roman"/>
                        </a:rPr>
                        <a:t>Эпосты күмәкләп ятлау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1200">
                          <a:latin typeface="Times New Roman"/>
                          <a:ea typeface="Calibri"/>
                          <a:cs typeface="Times New Roman"/>
                        </a:rPr>
                        <a:t>Март 2021й.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1200">
                          <a:latin typeface="Times New Roman"/>
                          <a:ea typeface="Calibri"/>
                          <a:cs typeface="Times New Roman"/>
                        </a:rPr>
                        <a:t>Тәрбиәселәр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20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1200">
                          <a:latin typeface="Times New Roman"/>
                          <a:ea typeface="Calibri"/>
                          <a:cs typeface="Times New Roman"/>
                        </a:rPr>
                        <a:t>Балалар баҡсаһында «Урал батыр» эпосын һөйләүселәр бәйгеһен үткәреү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1200">
                          <a:latin typeface="Times New Roman"/>
                          <a:ea typeface="Calibri"/>
                          <a:cs typeface="Times New Roman"/>
                        </a:rPr>
                        <a:t>Апрель 2021й.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1200">
                          <a:latin typeface="Times New Roman"/>
                          <a:ea typeface="Calibri"/>
                          <a:cs typeface="Times New Roman"/>
                        </a:rPr>
                        <a:t>Белгестәр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1200">
                          <a:latin typeface="Times New Roman"/>
                          <a:ea typeface="Calibri"/>
                          <a:cs typeface="Times New Roman"/>
                        </a:rPr>
                        <a:t>Тәрбиәселәр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41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1200">
                          <a:latin typeface="Times New Roman"/>
                          <a:ea typeface="Calibri"/>
                          <a:cs typeface="Times New Roman"/>
                        </a:rPr>
                        <a:t>Район кимәлендә «Урал батыр» эпосы йөкмәткеһе буйынса ҡул эштәре  бәйгеһе ойоштороу һәм үткәреү (макеттар,ҡурсаҡтар һ.б.)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1200">
                          <a:latin typeface="Times New Roman"/>
                          <a:ea typeface="Calibri"/>
                          <a:cs typeface="Times New Roman"/>
                        </a:rPr>
                        <a:t>Май 2021й.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1200">
                          <a:latin typeface="Times New Roman"/>
                          <a:ea typeface="Calibri"/>
                          <a:cs typeface="Times New Roman"/>
                        </a:rPr>
                        <a:t>Мөдир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1200">
                          <a:latin typeface="Times New Roman"/>
                          <a:ea typeface="Calibri"/>
                          <a:cs typeface="Times New Roman"/>
                        </a:rPr>
                        <a:t>Өлкән тәрбиәсе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41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«</a:t>
                      </a:r>
                      <a:r>
                        <a:rPr lang="ba-RU" sz="1200">
                          <a:latin typeface="Times New Roman"/>
                          <a:ea typeface="Calibri"/>
                          <a:cs typeface="Times New Roman"/>
                        </a:rPr>
                        <a:t>Урал батыр</a:t>
                      </a: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» </a:t>
                      </a:r>
                      <a:r>
                        <a:rPr lang="ba-RU" sz="1200">
                          <a:latin typeface="Times New Roman"/>
                          <a:ea typeface="Calibri"/>
                          <a:cs typeface="Times New Roman"/>
                        </a:rPr>
                        <a:t>вариҫтары йыйыны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1200">
                          <a:latin typeface="Times New Roman"/>
                          <a:ea typeface="Calibri"/>
                          <a:cs typeface="Times New Roman"/>
                        </a:rPr>
                        <a:t>Май 2021й.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1200">
                          <a:latin typeface="Times New Roman"/>
                          <a:ea typeface="Calibri"/>
                          <a:cs typeface="Times New Roman"/>
                        </a:rPr>
                        <a:t>Мөдир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1200">
                          <a:latin typeface="Times New Roman"/>
                          <a:ea typeface="Calibri"/>
                          <a:cs typeface="Times New Roman"/>
                        </a:rPr>
                        <a:t>Өлкән тәрбиәсе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1200">
                          <a:latin typeface="Times New Roman"/>
                          <a:ea typeface="Calibri"/>
                          <a:cs typeface="Times New Roman"/>
                        </a:rPr>
                        <a:t>Белгестәр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1200">
                          <a:latin typeface="Times New Roman"/>
                          <a:ea typeface="Calibri"/>
                          <a:cs typeface="Times New Roman"/>
                        </a:rPr>
                        <a:t>Тәрбиәселәр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30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1200">
                          <a:latin typeface="Times New Roman"/>
                          <a:ea typeface="Calibri"/>
                          <a:cs typeface="Times New Roman"/>
                        </a:rPr>
                        <a:t>Үткәрелгән сараларҙы төркөмдәрҙең эш чаттарында, сайттарҙа, газета-журнал биттәрендә яҡтыртып барыу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1200">
                          <a:latin typeface="Times New Roman"/>
                          <a:ea typeface="Calibri"/>
                          <a:cs typeface="Times New Roman"/>
                        </a:rPr>
                        <a:t>Йыл барышында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1200">
                          <a:latin typeface="Times New Roman"/>
                          <a:ea typeface="Calibri"/>
                          <a:cs typeface="Times New Roman"/>
                        </a:rPr>
                        <a:t>Белгестәр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1200">
                          <a:latin typeface="Times New Roman"/>
                          <a:ea typeface="Calibri"/>
                          <a:cs typeface="Times New Roman"/>
                        </a:rPr>
                        <a:t>Тәрбиәселәр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20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1200" dirty="0">
                          <a:latin typeface="Times New Roman"/>
                          <a:ea typeface="Calibri"/>
                          <a:cs typeface="Times New Roman"/>
                        </a:rPr>
                        <a:t>Проект эшен  йомғаҡлау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1200" dirty="0">
                          <a:latin typeface="Times New Roman"/>
                          <a:ea typeface="Calibri"/>
                          <a:cs typeface="Times New Roman"/>
                        </a:rPr>
                        <a:t>Май 2021й.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1200" dirty="0">
                          <a:latin typeface="Times New Roman"/>
                          <a:ea typeface="Calibri"/>
                          <a:cs typeface="Times New Roman"/>
                        </a:rPr>
                        <a:t>Мөдир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ba-RU" sz="1200" dirty="0">
                          <a:latin typeface="Times New Roman"/>
                          <a:ea typeface="Calibri"/>
                          <a:cs typeface="Times New Roman"/>
                        </a:rPr>
                        <a:t>Өлкән тәрбиәсе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Заголовок 1"/>
          <p:cNvSpPr txBox="1">
            <a:spLocks/>
          </p:cNvSpPr>
          <p:nvPr/>
        </p:nvSpPr>
        <p:spPr>
          <a:xfrm>
            <a:off x="990602" y="326571"/>
            <a:ext cx="10515600" cy="6676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a-RU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«</a:t>
            </a:r>
            <a:endParaRPr kumimoji="0" lang="ru-RU" sz="31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2" y="365125"/>
            <a:ext cx="10515600" cy="5963104"/>
          </a:xfrm>
        </p:spPr>
        <p:txBody>
          <a:bodyPr>
            <a:scene3d>
              <a:camera prst="orthographicFront"/>
              <a:lightRig rig="threePt" dir="t"/>
            </a:scene3d>
            <a:sp3d extrusionH="57150">
              <a:extrusionClr>
                <a:srgbClr val="002060"/>
              </a:extrusionClr>
            </a:sp3d>
          </a:bodyPr>
          <a:lstStyle/>
          <a:p>
            <a:pPr algn="ctr"/>
            <a:r>
              <a:rPr lang="ba-RU" dirty="0" smtClean="0"/>
              <a:t> </a:t>
            </a:r>
            <a:r>
              <a:rPr lang="ba-RU" b="1" dirty="0" smtClean="0">
                <a:solidFill>
                  <a:srgbClr val="002060"/>
                </a:solidFill>
                <a:latin typeface="Palatino Linotype" panose="02040502050505030304" pitchFamily="18" charset="0"/>
              </a:rPr>
              <a:t>Иғтибарығыҙ өсөн рәхмәт!</a:t>
            </a:r>
            <a:endParaRPr lang="ru-RU" b="1" dirty="0">
              <a:solidFill>
                <a:srgbClr val="002060"/>
              </a:solidFill>
              <a:latin typeface="Palatino Linotype" panose="02040502050505030304" pitchFamily="18" charset="0"/>
            </a:endParaRPr>
          </a:p>
        </p:txBody>
      </p:sp>
      <p:pic>
        <p:nvPicPr>
          <p:cNvPr id="3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4853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050027" y="1637071"/>
            <a:ext cx="797887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ba-RU" sz="6600" b="1" dirty="0" smtClean="0">
              <a:solidFill>
                <a:srgbClr val="002060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47136" y="1740310"/>
            <a:ext cx="10087897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ba-RU" sz="4400" i="1" dirty="0" smtClean="0">
              <a:latin typeface="Palatino Linotype" panose="02040502050505030304" pitchFamily="18" charset="0"/>
            </a:endParaRPr>
          </a:p>
          <a:p>
            <a:pPr algn="ctr"/>
            <a:r>
              <a:rPr lang="en-US" sz="4400" b="1" dirty="0">
                <a:solidFill>
                  <a:srgbClr val="002060"/>
                </a:solidFill>
                <a:latin typeface="Palatino Linotype" panose="02040502050505030304" pitchFamily="18" charset="0"/>
              </a:rPr>
              <a:t/>
            </a:r>
            <a:br>
              <a:rPr lang="en-US" sz="4400" b="1" dirty="0">
                <a:solidFill>
                  <a:srgbClr val="002060"/>
                </a:solidFill>
                <a:latin typeface="Palatino Linotype" panose="02040502050505030304" pitchFamily="18" charset="0"/>
              </a:rPr>
            </a:br>
            <a:endParaRPr lang="ru-RU" sz="4400" b="1" dirty="0">
              <a:solidFill>
                <a:srgbClr val="002060"/>
              </a:solidFill>
              <a:latin typeface="Palatino Linotype" panose="02040502050505030304" pitchFamily="18" charset="0"/>
            </a:endParaRPr>
          </a:p>
        </p:txBody>
      </p:sp>
      <p:graphicFrame>
        <p:nvGraphicFramePr>
          <p:cNvPr id="13" name="Схема 12"/>
          <p:cNvGraphicFramePr/>
          <p:nvPr>
            <p:extLst>
              <p:ext uri="{D42A27DB-BD31-4B8C-83A1-F6EECF244321}">
                <p14:modId xmlns:p14="http://schemas.microsoft.com/office/powerpoint/2010/main" xmlns="" val="1278182035"/>
              </p:ext>
            </p:extLst>
          </p:nvPr>
        </p:nvGraphicFramePr>
        <p:xfrm flipV="1">
          <a:off x="-412954" y="6510318"/>
          <a:ext cx="45719" cy="457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04273" y="3145344"/>
            <a:ext cx="5658463" cy="318288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5128" y="599279"/>
            <a:ext cx="5501111" cy="3058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66396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2" y="365125"/>
            <a:ext cx="10515600" cy="5963104"/>
          </a:xfrm>
        </p:spPr>
        <p:txBody>
          <a:bodyPr>
            <a:scene3d>
              <a:camera prst="orthographicFront"/>
              <a:lightRig rig="threePt" dir="t"/>
            </a:scene3d>
            <a:sp3d extrusionH="57150">
              <a:extrusionClr>
                <a:srgbClr val="002060"/>
              </a:extrusionClr>
            </a:sp3d>
          </a:bodyPr>
          <a:lstStyle/>
          <a:p>
            <a:pPr algn="ctr"/>
            <a:r>
              <a:rPr lang="ba-RU" dirty="0" smtClean="0"/>
              <a:t> </a:t>
            </a:r>
            <a:r>
              <a:rPr lang="ba-RU" b="1" dirty="0" smtClean="0">
                <a:solidFill>
                  <a:srgbClr val="002060"/>
                </a:solidFill>
                <a:latin typeface="Palatino Linotype" panose="02040502050505030304" pitchFamily="18" charset="0"/>
              </a:rPr>
              <a:t>Иғтибарығыҙ өсөн рәхмәт!</a:t>
            </a:r>
            <a:endParaRPr lang="ru-RU" b="1" dirty="0">
              <a:solidFill>
                <a:srgbClr val="002060"/>
              </a:solidFill>
              <a:latin typeface="Palatino Linotype" panose="02040502050505030304" pitchFamily="18" charset="0"/>
            </a:endParaRPr>
          </a:p>
        </p:txBody>
      </p:sp>
      <p:pic>
        <p:nvPicPr>
          <p:cNvPr id="3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4853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050027" y="1637071"/>
            <a:ext cx="797887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ba-RU" sz="6600" b="1" dirty="0" smtClean="0">
              <a:solidFill>
                <a:srgbClr val="002060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47136" y="1740310"/>
            <a:ext cx="10087897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ba-RU" sz="4400" i="1" dirty="0" smtClean="0">
              <a:latin typeface="Palatino Linotype" panose="02040502050505030304" pitchFamily="18" charset="0"/>
            </a:endParaRPr>
          </a:p>
          <a:p>
            <a:pPr algn="ctr"/>
            <a:r>
              <a:rPr lang="en-US" sz="4400" b="1" dirty="0">
                <a:solidFill>
                  <a:srgbClr val="002060"/>
                </a:solidFill>
                <a:latin typeface="Palatino Linotype" panose="02040502050505030304" pitchFamily="18" charset="0"/>
              </a:rPr>
              <a:t/>
            </a:r>
            <a:br>
              <a:rPr lang="en-US" sz="4400" b="1" dirty="0">
                <a:solidFill>
                  <a:srgbClr val="002060"/>
                </a:solidFill>
                <a:latin typeface="Palatino Linotype" panose="02040502050505030304" pitchFamily="18" charset="0"/>
              </a:rPr>
            </a:br>
            <a:endParaRPr lang="ru-RU" sz="4400" b="1" dirty="0">
              <a:solidFill>
                <a:srgbClr val="002060"/>
              </a:solidFill>
              <a:latin typeface="Palatino Linotype" panose="02040502050505030304" pitchFamily="18" charset="0"/>
            </a:endParaRPr>
          </a:p>
        </p:txBody>
      </p:sp>
      <p:graphicFrame>
        <p:nvGraphicFramePr>
          <p:cNvPr id="13" name="Схема 12"/>
          <p:cNvGraphicFramePr/>
          <p:nvPr>
            <p:extLst>
              <p:ext uri="{D42A27DB-BD31-4B8C-83A1-F6EECF244321}">
                <p14:modId xmlns:p14="http://schemas.microsoft.com/office/powerpoint/2010/main" xmlns="" val="1278182035"/>
              </p:ext>
            </p:extLst>
          </p:nvPr>
        </p:nvGraphicFramePr>
        <p:xfrm flipV="1">
          <a:off x="-412954" y="6510318"/>
          <a:ext cx="45719" cy="457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026" name="Picture 2" descr="C:\Users\Кадир\Downloads\IMG_20210312_160240_resized_20210312_110520616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47700" y="3066174"/>
            <a:ext cx="5974614" cy="346797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7" name="Picture 3" descr="C:\Users\Кадир\Downloads\IMG_20210312_160137_resized_20210312_110414842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05681" y="542925"/>
            <a:ext cx="5438619" cy="305752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647701" y="476250"/>
            <a:ext cx="5353050" cy="2533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Palatino Linotype" pitchFamily="18" charset="0"/>
                <a:ea typeface="+mj-ea"/>
                <a:cs typeface="+mj-cs"/>
              </a:rPr>
              <a:t>Оҫталыҡ дәресе</a:t>
            </a: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Palatino Linotype" pitchFamily="18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66396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594"/>
          </a:xfrm>
          <a:prstGeom prst="rect">
            <a:avLst/>
          </a:prstGeom>
        </p:spPr>
      </p:pic>
      <p:sp>
        <p:nvSpPr>
          <p:cNvPr id="45057" name="Rectangle 1"/>
          <p:cNvSpPr>
            <a:spLocks noChangeArrowheads="1"/>
          </p:cNvSpPr>
          <p:nvPr/>
        </p:nvSpPr>
        <p:spPr bwMode="auto">
          <a:xfrm>
            <a:off x="0" y="1041008"/>
            <a:ext cx="12192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2085" y="676593"/>
            <a:ext cx="5574669" cy="3135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47765" y="3350307"/>
            <a:ext cx="5323061" cy="2994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6506</TotalTime>
  <Words>1191</Words>
  <Application>Microsoft Office PowerPoint</Application>
  <PresentationFormat>Произвольный</PresentationFormat>
  <Paragraphs>254</Paragraphs>
  <Slides>22</Slides>
  <Notes>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Баймаҡ ҡалаһының балалар үҫтереү үҙәге  «Айыуҡай» балалар баҡсаһы  “Урал батыр”эпосы – әхлаҡи-патриотик тәрбиә сығанағы  </vt:lpstr>
      <vt:lpstr>Слайд 2</vt:lpstr>
      <vt:lpstr>Слайд 3</vt:lpstr>
      <vt:lpstr>Эксперимент программаһы</vt:lpstr>
      <vt:lpstr>Слайд 5</vt:lpstr>
      <vt:lpstr>«Урал батыр мәктәбе»  проекты  планы </vt:lpstr>
      <vt:lpstr> Иғтибарығыҙ өсөн рәхмәт!</vt:lpstr>
      <vt:lpstr> Иғтибарығыҙ өсөн рәхмәт!</vt:lpstr>
      <vt:lpstr>Слайд 9</vt:lpstr>
      <vt:lpstr>Слайд 10</vt:lpstr>
      <vt:lpstr>Слайд 11</vt:lpstr>
      <vt:lpstr> Иғтибарығыҙ өсөн рәхмәт!</vt:lpstr>
      <vt:lpstr> Иғтибарығыҙ өсөн рәхмәт!</vt:lpstr>
      <vt:lpstr> Иғтибарығыҙ өсөн рәхмәт!</vt:lpstr>
      <vt:lpstr> Иғтибарығыҙ өсөн рәхмәт!</vt:lpstr>
      <vt:lpstr> Иғтибарығыҙ өсөн рәхмәт!</vt:lpstr>
      <vt:lpstr>Слайд 17</vt:lpstr>
      <vt:lpstr>Слайд 18</vt:lpstr>
      <vt:lpstr> Иғтибарығыҙ өсөн рәхмәт!</vt:lpstr>
      <vt:lpstr>Слайд 20</vt:lpstr>
      <vt:lpstr>Слайд 21</vt:lpstr>
      <vt:lpstr>Слайд 22</vt:lpstr>
    </vt:vector>
  </TitlesOfParts>
  <Company>Windows 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Office 2013</dc:creator>
  <cp:lastModifiedBy>Импульс</cp:lastModifiedBy>
  <cp:revision>174</cp:revision>
  <dcterms:created xsi:type="dcterms:W3CDTF">2017-10-18T04:32:29Z</dcterms:created>
  <dcterms:modified xsi:type="dcterms:W3CDTF">2023-12-04T12:06:27Z</dcterms:modified>
</cp:coreProperties>
</file>